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
      <p:font typeface="Barlow Condensed"/>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BarlowCondensed-bold.fntdata"/><Relationship Id="rId23" Type="http://schemas.openxmlformats.org/officeDocument/2006/relationships/font" Target="fonts/BarlowCondense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Condensed-boldItalic.fntdata"/><Relationship Id="rId25" Type="http://schemas.openxmlformats.org/officeDocument/2006/relationships/font" Target="fonts/BarlowCondense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19" Type="http://schemas.openxmlformats.org/officeDocument/2006/relationships/font" Target="fonts/Lato-regular.fntdata"/><Relationship Id="rId18"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c053adc1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c053adc1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874d486f3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874d486f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c053adc1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c053adc1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fc053adc14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fc053adc14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c053adc14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c053adc14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c053adc1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c053adc1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74d486f3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874d486f3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c053adc1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c053adc1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hyperlink" Target="https://www.ecad.eu/" TargetMode="External"/><Relationship Id="rId7"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13.jpg"/><Relationship Id="rId7" Type="http://schemas.openxmlformats.org/officeDocument/2006/relationships/image" Target="../media/image2.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gif"/><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201075" y="1270000"/>
            <a:ext cx="3735900" cy="3534900"/>
          </a:xfrm>
          <a:prstGeom prst="rect">
            <a:avLst/>
          </a:prstGeom>
        </p:spPr>
        <p:txBody>
          <a:bodyPr anchorCtr="0" anchor="t" bIns="91425" lIns="91425" spcFirstLastPara="1" rIns="91425" wrap="square" tIns="91425">
            <a:noAutofit/>
          </a:bodyPr>
          <a:lstStyle/>
          <a:p>
            <a:pPr indent="12700" lvl="0" marL="0" rtl="0" algn="l">
              <a:lnSpc>
                <a:spcPct val="115000"/>
              </a:lnSpc>
              <a:spcBef>
                <a:spcPts val="0"/>
              </a:spcBef>
              <a:spcAft>
                <a:spcPts val="0"/>
              </a:spcAft>
              <a:buClr>
                <a:schemeClr val="dk1"/>
              </a:buClr>
              <a:buSzPts val="990"/>
              <a:buFont typeface="Arial"/>
              <a:buNone/>
            </a:pPr>
            <a:r>
              <a:rPr lang="en" sz="3280">
                <a:latin typeface="Courier New"/>
                <a:ea typeface="Courier New"/>
                <a:cs typeface="Courier New"/>
                <a:sym typeface="Courier New"/>
              </a:rPr>
              <a:t>ClimateWins Weather Predictions &amp; Climate Change</a:t>
            </a:r>
            <a:endParaRPr sz="2680"/>
          </a:p>
          <a:p>
            <a:pPr indent="12700" lvl="0" marL="0" rtl="0" algn="l">
              <a:lnSpc>
                <a:spcPct val="115000"/>
              </a:lnSpc>
              <a:spcBef>
                <a:spcPts val="0"/>
              </a:spcBef>
              <a:spcAft>
                <a:spcPts val="0"/>
              </a:spcAft>
              <a:buClr>
                <a:schemeClr val="dk1"/>
              </a:buClr>
              <a:buSzPts val="990"/>
              <a:buFont typeface="Arial"/>
              <a:buNone/>
            </a:pPr>
            <a:r>
              <a:t/>
            </a:r>
            <a:endParaRPr sz="1380"/>
          </a:p>
          <a:p>
            <a:pPr indent="12700" lvl="0" marL="0" rtl="0" algn="l">
              <a:lnSpc>
                <a:spcPct val="115000"/>
              </a:lnSpc>
              <a:spcBef>
                <a:spcPts val="0"/>
              </a:spcBef>
              <a:spcAft>
                <a:spcPts val="0"/>
              </a:spcAft>
              <a:buClr>
                <a:schemeClr val="dk1"/>
              </a:buClr>
              <a:buSzPts val="990"/>
              <a:buFont typeface="Arial"/>
              <a:buNone/>
            </a:pPr>
            <a:r>
              <a:rPr lang="en" sz="1380"/>
              <a:t>Nancy Kolaski</a:t>
            </a:r>
            <a:endParaRPr sz="2680"/>
          </a:p>
          <a:p>
            <a:pPr indent="12700" lvl="0" marL="0" rtl="0" algn="l">
              <a:lnSpc>
                <a:spcPct val="115000"/>
              </a:lnSpc>
              <a:spcBef>
                <a:spcPts val="0"/>
              </a:spcBef>
              <a:spcAft>
                <a:spcPts val="0"/>
              </a:spcAft>
              <a:buClr>
                <a:schemeClr val="dk1"/>
              </a:buClr>
              <a:buSzPts val="990"/>
              <a:buFont typeface="Arial"/>
              <a:buNone/>
            </a:pPr>
            <a:r>
              <a:rPr lang="en" sz="1180"/>
              <a:t>September, 2024</a:t>
            </a:r>
            <a:endParaRPr sz="1180"/>
          </a:p>
          <a:p>
            <a:pPr indent="12700" lvl="0" marL="0" rtl="0" algn="l">
              <a:lnSpc>
                <a:spcPct val="115000"/>
              </a:lnSpc>
              <a:spcBef>
                <a:spcPts val="0"/>
              </a:spcBef>
              <a:spcAft>
                <a:spcPts val="0"/>
              </a:spcAft>
              <a:buClr>
                <a:schemeClr val="dk1"/>
              </a:buClr>
              <a:buSzPts val="990"/>
              <a:buFont typeface="Arial"/>
              <a:buNone/>
            </a:pPr>
            <a:r>
              <a:t/>
            </a:r>
            <a:endParaRPr sz="1380"/>
          </a:p>
          <a:p>
            <a:pPr indent="0" lvl="0" marL="0" rtl="0" algn="l">
              <a:spcBef>
                <a:spcPts val="0"/>
              </a:spcBef>
              <a:spcAft>
                <a:spcPts val="0"/>
              </a:spcAft>
              <a:buSzPts val="990"/>
              <a:buNone/>
            </a:pPr>
            <a:r>
              <a:t/>
            </a:r>
            <a:endParaRPr sz="4080"/>
          </a:p>
        </p:txBody>
      </p:sp>
      <p:sp>
        <p:nvSpPr>
          <p:cNvPr id="87" name="Google Shape;87;p13"/>
          <p:cNvSpPr/>
          <p:nvPr/>
        </p:nvSpPr>
        <p:spPr>
          <a:xfrm flipH="1" rot="10800000">
            <a:off x="4285100" y="3055800"/>
            <a:ext cx="114600" cy="10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 name="Google Shape;88;p13"/>
          <p:cNvSpPr/>
          <p:nvPr/>
        </p:nvSpPr>
        <p:spPr>
          <a:xfrm rot="723097">
            <a:off x="5180444" y="1193152"/>
            <a:ext cx="3747025" cy="2648402"/>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 name="Google Shape;89;p13"/>
          <p:cNvSpPr/>
          <p:nvPr/>
        </p:nvSpPr>
        <p:spPr>
          <a:xfrm flipH="1" rot="10800000">
            <a:off x="5117819" y="2908931"/>
            <a:ext cx="89100" cy="6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 name="Google Shape;90;p13"/>
          <p:cNvSpPr/>
          <p:nvPr/>
        </p:nvSpPr>
        <p:spPr>
          <a:xfrm>
            <a:off x="7744950" y="677325"/>
            <a:ext cx="1166184" cy="80816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 name="Google Shape;91;p13"/>
          <p:cNvSpPr/>
          <p:nvPr/>
        </p:nvSpPr>
        <p:spPr>
          <a:xfrm flipH="1" rot="10800000">
            <a:off x="5129344" y="3079206"/>
            <a:ext cx="89100" cy="6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 name="Google Shape;92;p13"/>
          <p:cNvSpPr/>
          <p:nvPr/>
        </p:nvSpPr>
        <p:spPr>
          <a:xfrm flipH="1" rot="10800000">
            <a:off x="4741775" y="2572112"/>
            <a:ext cx="114600" cy="10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 name="Google Shape;93;p13"/>
          <p:cNvSpPr/>
          <p:nvPr/>
        </p:nvSpPr>
        <p:spPr>
          <a:xfrm flipH="1" rot="10800000">
            <a:off x="5198494" y="3249481"/>
            <a:ext cx="89100" cy="6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 name="Google Shape;94;p13"/>
          <p:cNvSpPr/>
          <p:nvPr/>
        </p:nvSpPr>
        <p:spPr>
          <a:xfrm flipH="1" rot="10800000">
            <a:off x="5014738" y="2462600"/>
            <a:ext cx="114600" cy="10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 name="Google Shape;95;p13"/>
          <p:cNvSpPr/>
          <p:nvPr/>
        </p:nvSpPr>
        <p:spPr>
          <a:xfrm flipH="1" rot="10800000">
            <a:off x="4514688" y="2799425"/>
            <a:ext cx="114600" cy="10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96" name="Google Shape;96;p13"/>
          <p:cNvPicPr preferRelativeResize="0"/>
          <p:nvPr/>
        </p:nvPicPr>
        <p:blipFill>
          <a:blip r:embed="rId3">
            <a:alphaModFix/>
          </a:blip>
          <a:stretch>
            <a:fillRect/>
          </a:stretch>
        </p:blipFill>
        <p:spPr>
          <a:xfrm>
            <a:off x="5661175" y="1962762"/>
            <a:ext cx="3006274" cy="1217975"/>
          </a:xfrm>
          <a:prstGeom prst="rect">
            <a:avLst/>
          </a:prstGeom>
          <a:solidFill>
            <a:schemeClr val="lt1"/>
          </a:solidFill>
          <a:ln>
            <a:noFill/>
          </a:ln>
        </p:spPr>
      </p:pic>
      <p:sp>
        <p:nvSpPr>
          <p:cNvPr id="97" name="Google Shape;97;p13"/>
          <p:cNvSpPr/>
          <p:nvPr/>
        </p:nvSpPr>
        <p:spPr>
          <a:xfrm>
            <a:off x="5105075" y="1526638"/>
            <a:ext cx="995004" cy="711288"/>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98" name="Google Shape;98;p13"/>
          <p:cNvPicPr preferRelativeResize="0"/>
          <p:nvPr/>
        </p:nvPicPr>
        <p:blipFill>
          <a:blip r:embed="rId4">
            <a:alphaModFix/>
          </a:blip>
          <a:stretch>
            <a:fillRect/>
          </a:stretch>
        </p:blipFill>
        <p:spPr>
          <a:xfrm>
            <a:off x="5295063" y="1639813"/>
            <a:ext cx="615025" cy="484950"/>
          </a:xfrm>
          <a:prstGeom prst="rect">
            <a:avLst/>
          </a:prstGeom>
          <a:noFill/>
          <a:ln>
            <a:noFill/>
          </a:ln>
        </p:spPr>
      </p:pic>
      <p:sp>
        <p:nvSpPr>
          <p:cNvPr id="99" name="Google Shape;99;p13"/>
          <p:cNvSpPr/>
          <p:nvPr/>
        </p:nvSpPr>
        <p:spPr>
          <a:xfrm>
            <a:off x="5910100" y="576600"/>
            <a:ext cx="1226880" cy="1002888"/>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00" name="Google Shape;100;p13"/>
          <p:cNvPicPr preferRelativeResize="0"/>
          <p:nvPr/>
        </p:nvPicPr>
        <p:blipFill>
          <a:blip r:embed="rId5">
            <a:alphaModFix/>
          </a:blip>
          <a:stretch>
            <a:fillRect/>
          </a:stretch>
        </p:blipFill>
        <p:spPr>
          <a:xfrm>
            <a:off x="6046325" y="768875"/>
            <a:ext cx="873725" cy="658949"/>
          </a:xfrm>
          <a:prstGeom prst="rect">
            <a:avLst/>
          </a:prstGeom>
          <a:noFill/>
          <a:ln>
            <a:noFill/>
          </a:ln>
        </p:spPr>
      </p:pic>
      <p:sp>
        <p:nvSpPr>
          <p:cNvPr id="101" name="Google Shape;101;p13"/>
          <p:cNvSpPr/>
          <p:nvPr/>
        </p:nvSpPr>
        <p:spPr>
          <a:xfrm>
            <a:off x="7956325" y="1526649"/>
            <a:ext cx="1050084" cy="759348"/>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02" name="Google Shape;102;p13"/>
          <p:cNvPicPr preferRelativeResize="0"/>
          <p:nvPr/>
        </p:nvPicPr>
        <p:blipFill>
          <a:blip r:embed="rId6">
            <a:alphaModFix/>
          </a:blip>
          <a:stretch>
            <a:fillRect/>
          </a:stretch>
        </p:blipFill>
        <p:spPr>
          <a:xfrm>
            <a:off x="8247070" y="1592112"/>
            <a:ext cx="615041" cy="580351"/>
          </a:xfrm>
          <a:prstGeom prst="rect">
            <a:avLst/>
          </a:prstGeom>
          <a:solidFill>
            <a:schemeClr val="lt1"/>
          </a:solidFill>
          <a:ln>
            <a:noFill/>
          </a:ln>
        </p:spPr>
      </p:pic>
      <p:pic>
        <p:nvPicPr>
          <p:cNvPr id="103" name="Google Shape;103;p13"/>
          <p:cNvPicPr preferRelativeResize="0"/>
          <p:nvPr/>
        </p:nvPicPr>
        <p:blipFill>
          <a:blip r:embed="rId7">
            <a:alphaModFix/>
          </a:blip>
          <a:stretch>
            <a:fillRect/>
          </a:stretch>
        </p:blipFill>
        <p:spPr>
          <a:xfrm>
            <a:off x="7963484" y="788600"/>
            <a:ext cx="759443" cy="484924"/>
          </a:xfrm>
          <a:prstGeom prst="rect">
            <a:avLst/>
          </a:prstGeom>
          <a:solidFill>
            <a:schemeClr val="lt1"/>
          </a:solidFill>
          <a:ln>
            <a:noFill/>
          </a:ln>
        </p:spPr>
      </p:pic>
      <p:sp>
        <p:nvSpPr>
          <p:cNvPr id="104" name="Google Shape;104;p13"/>
          <p:cNvSpPr/>
          <p:nvPr/>
        </p:nvSpPr>
        <p:spPr>
          <a:xfrm>
            <a:off x="6985500" y="1158425"/>
            <a:ext cx="690660" cy="1002888"/>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 name="Google Shape;105;p13"/>
          <p:cNvSpPr/>
          <p:nvPr/>
        </p:nvSpPr>
        <p:spPr>
          <a:xfrm>
            <a:off x="7137003" y="1427825"/>
            <a:ext cx="391000" cy="5803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dk1"/>
                </a:solidFill>
                <a:latin typeface="Arial"/>
              </a:rPr>
              <a:t>?</a:t>
            </a:r>
          </a:p>
        </p:txBody>
      </p:sp>
      <p:pic>
        <p:nvPicPr>
          <p:cNvPr id="106" name="Google Shape;106;p13"/>
          <p:cNvPicPr preferRelativeResize="0"/>
          <p:nvPr/>
        </p:nvPicPr>
        <p:blipFill>
          <a:blip r:embed="rId8">
            <a:alphaModFix/>
          </a:blip>
          <a:stretch>
            <a:fillRect/>
          </a:stretch>
        </p:blipFill>
        <p:spPr>
          <a:xfrm>
            <a:off x="3767225" y="3079200"/>
            <a:ext cx="2063725" cy="201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4"/>
          <p:cNvSpPr txBox="1"/>
          <p:nvPr>
            <p:ph type="title"/>
          </p:nvPr>
        </p:nvSpPr>
        <p:spPr>
          <a:xfrm>
            <a:off x="2800350" y="709375"/>
            <a:ext cx="6032100" cy="1047600"/>
          </a:xfrm>
          <a:prstGeom prst="rect">
            <a:avLst/>
          </a:prstGeom>
          <a:solidFill>
            <a:srgbClr val="F9CB9C"/>
          </a:solidFill>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1596"/>
              <a:buFont typeface="Arial"/>
              <a:buNone/>
            </a:pPr>
            <a:r>
              <a:rPr lang="en" sz="2644">
                <a:latin typeface="Courier New"/>
                <a:ea typeface="Courier New"/>
                <a:cs typeface="Courier New"/>
                <a:sym typeface="Courier New"/>
              </a:rPr>
              <a:t>Objective:</a:t>
            </a:r>
            <a:r>
              <a:rPr lang="en" sz="2311"/>
              <a:t> </a:t>
            </a:r>
            <a:endParaRPr sz="2311"/>
          </a:p>
          <a:p>
            <a:pPr indent="0" lvl="0" marL="0" rtl="0" algn="l">
              <a:lnSpc>
                <a:spcPct val="115000"/>
              </a:lnSpc>
              <a:spcBef>
                <a:spcPts val="0"/>
              </a:spcBef>
              <a:spcAft>
                <a:spcPts val="0"/>
              </a:spcAft>
              <a:buNone/>
            </a:pPr>
            <a:r>
              <a:rPr lang="en" sz="1200"/>
              <a:t>ClimateWins is a European nonprofit organization, that is interested in using machine learning to help predict the consequences of climate change around Europe and, potentially, the world.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2" name="Google Shape;112;p14"/>
          <p:cNvSpPr txBox="1"/>
          <p:nvPr>
            <p:ph idx="1" type="body"/>
          </p:nvPr>
        </p:nvSpPr>
        <p:spPr>
          <a:xfrm>
            <a:off x="2800350" y="1905000"/>
            <a:ext cx="6032100" cy="2664000"/>
          </a:xfrm>
          <a:prstGeom prst="rect">
            <a:avLst/>
          </a:prstGeom>
          <a:solidFill>
            <a:srgbClr val="FFF2CC"/>
          </a:solidFill>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2847">
                <a:solidFill>
                  <a:schemeClr val="dk2"/>
                </a:solidFill>
                <a:latin typeface="Courier New"/>
                <a:ea typeface="Courier New"/>
                <a:cs typeface="Courier New"/>
                <a:sym typeface="Courier New"/>
              </a:rPr>
              <a:t>Hypothesis:</a:t>
            </a:r>
            <a:endParaRPr b="1" sz="2847">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ClimateWins can help predict climate change around Europe (and potentially, around the world).</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weather climate across Europe will gradually increase over time.</a:t>
            </a:r>
            <a:endParaRPr sz="1200">
              <a:solidFill>
                <a:schemeClr val="dk2"/>
              </a:solidFill>
            </a:endParaRPr>
          </a:p>
          <a:p>
            <a:pPr indent="0" lvl="0" marL="9144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Supervised Learning algorithms are are an optimal tool in in </a:t>
            </a:r>
            <a:r>
              <a:rPr lang="en" sz="1200">
                <a:solidFill>
                  <a:schemeClr val="dk2"/>
                </a:solidFill>
              </a:rPr>
              <a:t>predictive</a:t>
            </a:r>
            <a:r>
              <a:rPr lang="en" sz="1200">
                <a:solidFill>
                  <a:schemeClr val="dk2"/>
                </a:solidFill>
              </a:rPr>
              <a:t> analysis needed for weather forecasting.</a:t>
            </a:r>
            <a:endParaRPr sz="1200">
              <a:solidFill>
                <a:schemeClr val="dk2"/>
              </a:solidFill>
            </a:endParaRPr>
          </a:p>
          <a:p>
            <a:pPr indent="0" lvl="0" marL="914400" rtl="0" algn="l">
              <a:spcBef>
                <a:spcPts val="0"/>
              </a:spcBef>
              <a:spcAft>
                <a:spcPts val="0"/>
              </a:spcAft>
              <a:buNone/>
            </a:pPr>
            <a:r>
              <a:t/>
            </a:r>
            <a:endParaRPr sz="1200">
              <a:solidFill>
                <a:schemeClr val="dk2"/>
              </a:solidFill>
            </a:endParaRPr>
          </a:p>
          <a:p>
            <a:pPr indent="0" lvl="0" marL="0" rtl="0" algn="l">
              <a:spcBef>
                <a:spcPts val="0"/>
              </a:spcBef>
              <a:spcAft>
                <a:spcPts val="1200"/>
              </a:spcAft>
              <a:buNone/>
            </a:pPr>
            <a:r>
              <a:t/>
            </a:r>
            <a:endParaRPr/>
          </a:p>
        </p:txBody>
      </p:sp>
      <p:pic>
        <p:nvPicPr>
          <p:cNvPr id="113" name="Google Shape;113;p14"/>
          <p:cNvPicPr preferRelativeResize="0"/>
          <p:nvPr/>
        </p:nvPicPr>
        <p:blipFill>
          <a:blip r:embed="rId3">
            <a:alphaModFix/>
          </a:blip>
          <a:stretch>
            <a:fillRect/>
          </a:stretch>
        </p:blipFill>
        <p:spPr>
          <a:xfrm>
            <a:off x="396650" y="2394325"/>
            <a:ext cx="1896075" cy="2168400"/>
          </a:xfrm>
          <a:prstGeom prst="rect">
            <a:avLst/>
          </a:prstGeom>
          <a:noFill/>
          <a:ln>
            <a:noFill/>
          </a:ln>
        </p:spPr>
      </p:pic>
      <p:pic>
        <p:nvPicPr>
          <p:cNvPr id="114" name="Google Shape;114;p14"/>
          <p:cNvPicPr preferRelativeResize="0"/>
          <p:nvPr/>
        </p:nvPicPr>
        <p:blipFill>
          <a:blip r:embed="rId4">
            <a:alphaModFix/>
          </a:blip>
          <a:stretch>
            <a:fillRect/>
          </a:stretch>
        </p:blipFill>
        <p:spPr>
          <a:xfrm>
            <a:off x="287350" y="350200"/>
            <a:ext cx="2110150" cy="1861725"/>
          </a:xfrm>
          <a:prstGeom prst="rect">
            <a:avLst/>
          </a:prstGeom>
          <a:noFill/>
          <a:ln>
            <a:noFill/>
          </a:ln>
        </p:spPr>
      </p:pic>
      <p:sp>
        <p:nvSpPr>
          <p:cNvPr id="115" name="Google Shape;115;p14"/>
          <p:cNvSpPr/>
          <p:nvPr/>
        </p:nvSpPr>
        <p:spPr>
          <a:xfrm rot="5925220">
            <a:off x="167567" y="2131306"/>
            <a:ext cx="1391711" cy="17968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4"/>
          <p:cNvSpPr/>
          <p:nvPr/>
        </p:nvSpPr>
        <p:spPr>
          <a:xfrm rot="5084520">
            <a:off x="992220" y="2280984"/>
            <a:ext cx="1689208" cy="17956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5"/>
          <p:cNvSpPr txBox="1"/>
          <p:nvPr>
            <p:ph idx="1" type="body"/>
          </p:nvPr>
        </p:nvSpPr>
        <p:spPr>
          <a:xfrm>
            <a:off x="1733775" y="688888"/>
            <a:ext cx="7201800" cy="4260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448">
                <a:solidFill>
                  <a:srgbClr val="000000"/>
                </a:solidFill>
              </a:rPr>
              <a:t>Bias</a:t>
            </a:r>
            <a:endParaRPr sz="2448">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Location Bias: </a:t>
            </a:r>
            <a:endParaRPr b="1" sz="1400">
              <a:solidFill>
                <a:srgbClr val="000000"/>
              </a:solidFill>
            </a:endParaRPr>
          </a:p>
          <a:p>
            <a:pPr indent="-298450" lvl="1" marL="1371600" rtl="0" algn="l">
              <a:spcBef>
                <a:spcPts val="0"/>
              </a:spcBef>
              <a:spcAft>
                <a:spcPts val="0"/>
              </a:spcAft>
              <a:buClr>
                <a:schemeClr val="dk1"/>
              </a:buClr>
              <a:buSzPts val="1100"/>
              <a:buChar char="○"/>
            </a:pPr>
            <a:r>
              <a:rPr lang="en">
                <a:solidFill>
                  <a:schemeClr val="dk1"/>
                </a:solidFill>
              </a:rPr>
              <a:t>D</a:t>
            </a:r>
            <a:r>
              <a:rPr lang="en" sz="1100">
                <a:solidFill>
                  <a:schemeClr val="dk1"/>
                </a:solidFill>
              </a:rPr>
              <a:t>ata utilized for this analysis was p</a:t>
            </a:r>
            <a:r>
              <a:rPr lang="en">
                <a:solidFill>
                  <a:schemeClr val="dk1"/>
                </a:solidFill>
              </a:rPr>
              <a:t>artially </a:t>
            </a:r>
            <a:r>
              <a:rPr lang="en" sz="1100">
                <a:solidFill>
                  <a:schemeClr val="dk1"/>
                </a:solidFill>
              </a:rPr>
              <a:t>collected from extreme mountain top weather.</a:t>
            </a:r>
            <a:endParaRPr sz="1100">
              <a:solidFill>
                <a:schemeClr val="dk1"/>
              </a:solidFill>
            </a:endParaRPr>
          </a:p>
          <a:p>
            <a:pPr indent="-298450" lvl="1" marL="1371600" rtl="0" algn="l">
              <a:spcBef>
                <a:spcPts val="0"/>
              </a:spcBef>
              <a:spcAft>
                <a:spcPts val="0"/>
              </a:spcAft>
              <a:buClr>
                <a:schemeClr val="dk1"/>
              </a:buClr>
              <a:buSzPts val="1100"/>
              <a:buChar char="○"/>
            </a:pPr>
            <a:r>
              <a:rPr lang="en">
                <a:solidFill>
                  <a:schemeClr val="dk1"/>
                </a:solidFill>
              </a:rPr>
              <a:t>Much of the w</a:t>
            </a:r>
            <a:r>
              <a:rPr lang="en" sz="1100">
                <a:solidFill>
                  <a:schemeClr val="dk1"/>
                </a:solidFill>
              </a:rPr>
              <a:t>eather has been mostly categorized as ‘unpleasant’, or less than ideal for a picnic.  This dataset is unique in </a:t>
            </a:r>
            <a:r>
              <a:rPr lang="en">
                <a:solidFill>
                  <a:schemeClr val="dk1"/>
                </a:solidFill>
              </a:rPr>
              <a:t>some it its </a:t>
            </a:r>
            <a:r>
              <a:rPr lang="en" sz="1100">
                <a:solidFill>
                  <a:schemeClr val="dk1"/>
                </a:solidFill>
              </a:rPr>
              <a:t>location, and has little chance of generalizing to its intended location of Europe, and even less chance of generalizing to the rest of world												</a:t>
            </a:r>
            <a:endParaRPr sz="1100">
              <a:solidFill>
                <a:schemeClr val="dk1"/>
              </a:solidFill>
            </a:endParaRPr>
          </a:p>
          <a:p>
            <a:pPr indent="-318015" lvl="0" marL="457200" rtl="0" algn="l">
              <a:spcBef>
                <a:spcPts val="0"/>
              </a:spcBef>
              <a:spcAft>
                <a:spcPts val="0"/>
              </a:spcAft>
              <a:buClr>
                <a:srgbClr val="000000"/>
              </a:buClr>
              <a:buSzPts val="1408"/>
              <a:buChar char="●"/>
            </a:pPr>
            <a:r>
              <a:rPr b="1" lang="en" sz="1408">
                <a:solidFill>
                  <a:srgbClr val="000000"/>
                </a:solidFill>
              </a:rPr>
              <a:t>Temporal Bias: </a:t>
            </a:r>
            <a:endParaRPr b="1" sz="1408">
              <a:solidFill>
                <a:srgbClr val="000000"/>
              </a:solidFill>
            </a:endParaRPr>
          </a:p>
          <a:p>
            <a:pPr indent="-298450" lvl="1" marL="1371600" rtl="0" algn="l">
              <a:spcBef>
                <a:spcPts val="0"/>
              </a:spcBef>
              <a:spcAft>
                <a:spcPts val="0"/>
              </a:spcAft>
              <a:buClr>
                <a:schemeClr val="dk1"/>
              </a:buClr>
              <a:buSzPts val="1100"/>
              <a:buChar char="○"/>
            </a:pPr>
            <a:r>
              <a:rPr lang="en">
                <a:solidFill>
                  <a:schemeClr val="dk1"/>
                </a:solidFill>
              </a:rPr>
              <a:t>D</a:t>
            </a:r>
            <a:r>
              <a:rPr lang="en" sz="1100">
                <a:solidFill>
                  <a:schemeClr val="dk1"/>
                </a:solidFill>
              </a:rPr>
              <a:t>ata was collected across a vast time span (early 1800s to 2022).</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en" sz="1100">
                <a:solidFill>
                  <a:schemeClr val="dk1"/>
                </a:solidFill>
              </a:rPr>
              <a:t>The collection methods used prior to the technological advancements that exist now are prone to error and would not be as complete as the data collected in more recent years.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9044" lvl="0" marL="457200" rtl="0" algn="l">
              <a:spcBef>
                <a:spcPts val="0"/>
              </a:spcBef>
              <a:spcAft>
                <a:spcPts val="0"/>
              </a:spcAft>
              <a:buClr>
                <a:srgbClr val="000000"/>
              </a:buClr>
              <a:buSzPts val="1424"/>
              <a:buChar char="●"/>
            </a:pPr>
            <a:r>
              <a:rPr b="1" lang="en" sz="1424">
                <a:solidFill>
                  <a:srgbClr val="000000"/>
                </a:solidFill>
              </a:rPr>
              <a:t>Regional or Cultural Bias: </a:t>
            </a:r>
            <a:endParaRPr b="1" sz="1424">
              <a:solidFill>
                <a:srgbClr val="000000"/>
              </a:solidFill>
            </a:endParaRPr>
          </a:p>
          <a:p>
            <a:pPr indent="-298450" lvl="1" marL="1371600" rtl="0" algn="l">
              <a:spcBef>
                <a:spcPts val="0"/>
              </a:spcBef>
              <a:spcAft>
                <a:spcPts val="0"/>
              </a:spcAft>
              <a:buClr>
                <a:schemeClr val="dk1"/>
              </a:buClr>
              <a:buSzPts val="1100"/>
              <a:buChar char="○"/>
            </a:pPr>
            <a:r>
              <a:rPr lang="en" sz="1100">
                <a:solidFill>
                  <a:schemeClr val="dk1"/>
                </a:solidFill>
              </a:rPr>
              <a:t>Each region has had a history of exposure to certain climate events. They may have less readiness or action when compared to another. Interpretations may vary from region to region.  What is considered hot weather would not tolerate cold and rainy temps.  This skews any classification of pleasant vs. unpleasant, as we have in this dataset.		                             	</a:t>
            </a:r>
            <a:endParaRPr sz="1100">
              <a:solidFill>
                <a:schemeClr val="dk2"/>
              </a:solidFill>
            </a:endParaRPr>
          </a:p>
          <a:p>
            <a:pPr indent="-298450" lvl="0" marL="457200" rtl="0" algn="l">
              <a:spcBef>
                <a:spcPts val="0"/>
              </a:spcBef>
              <a:spcAft>
                <a:spcPts val="0"/>
              </a:spcAft>
              <a:buClr>
                <a:schemeClr val="dk2"/>
              </a:buClr>
              <a:buSzPts val="1100"/>
              <a:buChar char="●"/>
            </a:pPr>
            <a:r>
              <a:rPr b="1" lang="en" sz="1424">
                <a:solidFill>
                  <a:schemeClr val="dk2"/>
                </a:solidFill>
              </a:rPr>
              <a:t>Small Sample Size:</a:t>
            </a:r>
            <a:r>
              <a:rPr b="1" lang="en" sz="1100">
                <a:solidFill>
                  <a:schemeClr val="dk2"/>
                </a:solidFill>
              </a:rPr>
              <a:t> </a:t>
            </a:r>
            <a:endParaRPr b="1" sz="1100">
              <a:solidFill>
                <a:schemeClr val="dk2"/>
              </a:solidFill>
            </a:endParaRPr>
          </a:p>
          <a:p>
            <a:pPr indent="-298450" lvl="1" marL="1371600" rtl="0" algn="l">
              <a:spcBef>
                <a:spcPts val="0"/>
              </a:spcBef>
              <a:spcAft>
                <a:spcPts val="0"/>
              </a:spcAft>
              <a:buClr>
                <a:schemeClr val="dk1"/>
              </a:buClr>
              <a:buSzPts val="1100"/>
              <a:buChar char="○"/>
            </a:pPr>
            <a:r>
              <a:rPr lang="en" sz="1100">
                <a:solidFill>
                  <a:schemeClr val="dk1"/>
                </a:solidFill>
              </a:rPr>
              <a:t>Out of the 23,755 weather stations in Europe, this analysis only studied 18 weather stations.</a:t>
            </a:r>
            <a:endParaRPr b="1" sz="1100">
              <a:solidFill>
                <a:schemeClr val="dk1"/>
              </a:solidFill>
            </a:endParaRPr>
          </a:p>
          <a:p>
            <a:pPr indent="0" lvl="0" marL="914400" rtl="0" algn="l">
              <a:lnSpc>
                <a:spcPct val="115000"/>
              </a:lnSpc>
              <a:spcBef>
                <a:spcPts val="1200"/>
              </a:spcBef>
              <a:spcAft>
                <a:spcPts val="1000"/>
              </a:spcAft>
              <a:buNone/>
            </a:pPr>
            <a:r>
              <a:t/>
            </a:r>
            <a:endParaRPr b="1" sz="1100">
              <a:solidFill>
                <a:srgbClr val="000000"/>
              </a:solidFill>
            </a:endParaRPr>
          </a:p>
        </p:txBody>
      </p:sp>
      <p:pic>
        <p:nvPicPr>
          <p:cNvPr id="122" name="Google Shape;122;p15"/>
          <p:cNvPicPr preferRelativeResize="0"/>
          <p:nvPr/>
        </p:nvPicPr>
        <p:blipFill>
          <a:blip r:embed="rId3">
            <a:alphaModFix/>
          </a:blip>
          <a:stretch>
            <a:fillRect/>
          </a:stretch>
        </p:blipFill>
        <p:spPr>
          <a:xfrm>
            <a:off x="196425" y="4005175"/>
            <a:ext cx="1662550" cy="836125"/>
          </a:xfrm>
          <a:prstGeom prst="rect">
            <a:avLst/>
          </a:prstGeom>
          <a:noFill/>
          <a:ln>
            <a:noFill/>
          </a:ln>
        </p:spPr>
      </p:pic>
      <p:pic>
        <p:nvPicPr>
          <p:cNvPr id="123" name="Google Shape;123;p15"/>
          <p:cNvPicPr preferRelativeResize="0"/>
          <p:nvPr/>
        </p:nvPicPr>
        <p:blipFill>
          <a:blip r:embed="rId4">
            <a:alphaModFix/>
          </a:blip>
          <a:stretch>
            <a:fillRect/>
          </a:stretch>
        </p:blipFill>
        <p:spPr>
          <a:xfrm>
            <a:off x="196425" y="2082375"/>
            <a:ext cx="1662551" cy="836125"/>
          </a:xfrm>
          <a:prstGeom prst="rect">
            <a:avLst/>
          </a:prstGeom>
          <a:noFill/>
          <a:ln>
            <a:noFill/>
          </a:ln>
        </p:spPr>
      </p:pic>
      <p:pic>
        <p:nvPicPr>
          <p:cNvPr id="124" name="Google Shape;124;p15"/>
          <p:cNvPicPr preferRelativeResize="0"/>
          <p:nvPr/>
        </p:nvPicPr>
        <p:blipFill>
          <a:blip r:embed="rId5">
            <a:alphaModFix/>
          </a:blip>
          <a:stretch>
            <a:fillRect/>
          </a:stretch>
        </p:blipFill>
        <p:spPr>
          <a:xfrm>
            <a:off x="167525" y="3015175"/>
            <a:ext cx="1662550" cy="836125"/>
          </a:xfrm>
          <a:prstGeom prst="rect">
            <a:avLst/>
          </a:prstGeom>
          <a:noFill/>
          <a:ln>
            <a:noFill/>
          </a:ln>
        </p:spPr>
      </p:pic>
      <p:sp>
        <p:nvSpPr>
          <p:cNvPr id="125" name="Google Shape;125;p15"/>
          <p:cNvSpPr txBox="1"/>
          <p:nvPr/>
        </p:nvSpPr>
        <p:spPr>
          <a:xfrm>
            <a:off x="221550" y="160950"/>
            <a:ext cx="8803800" cy="5280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DATA: </a:t>
            </a:r>
            <a:r>
              <a:rPr b="1" lang="en" sz="900">
                <a:solidFill>
                  <a:schemeClr val="dk1"/>
                </a:solidFill>
              </a:rPr>
              <a:t> </a:t>
            </a:r>
            <a:r>
              <a:rPr b="1" lang="en" sz="1000">
                <a:solidFill>
                  <a:schemeClr val="dk1"/>
                </a:solidFill>
              </a:rPr>
              <a:t>Data was collected between 1800s to 2022 by ‘European Climate Assessment and Data Set Project’ found at </a:t>
            </a:r>
            <a:r>
              <a:rPr b="1" lang="en" sz="1000" u="sng">
                <a:solidFill>
                  <a:schemeClr val="hlink"/>
                </a:solidFill>
                <a:hlinkClick r:id="rId6"/>
              </a:rPr>
              <a:t>https://www.ecad.eu/</a:t>
            </a:r>
            <a:endParaRPr b="1" sz="10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b="1" sz="800">
              <a:solidFill>
                <a:schemeClr val="dk1"/>
              </a:solidFill>
            </a:endParaRPr>
          </a:p>
          <a:p>
            <a:pPr indent="0" lvl="0" marL="0" rtl="0" algn="l">
              <a:spcBef>
                <a:spcPts val="0"/>
              </a:spcBef>
              <a:spcAft>
                <a:spcPts val="0"/>
              </a:spcAft>
              <a:buNone/>
            </a:pPr>
            <a:r>
              <a:t/>
            </a:r>
            <a:endParaRPr b="1" sz="800">
              <a:solidFill>
                <a:schemeClr val="dk1"/>
              </a:solidFill>
            </a:endParaRPr>
          </a:p>
        </p:txBody>
      </p:sp>
      <p:pic>
        <p:nvPicPr>
          <p:cNvPr id="126" name="Google Shape;126;p15"/>
          <p:cNvPicPr preferRelativeResize="0"/>
          <p:nvPr/>
        </p:nvPicPr>
        <p:blipFill>
          <a:blip r:embed="rId7">
            <a:alphaModFix/>
          </a:blip>
          <a:stretch>
            <a:fillRect/>
          </a:stretch>
        </p:blipFill>
        <p:spPr>
          <a:xfrm>
            <a:off x="90400" y="972475"/>
            <a:ext cx="1816800" cy="1078800"/>
          </a:xfrm>
          <a:prstGeom prst="rect">
            <a:avLst/>
          </a:prstGeom>
          <a:noFill/>
          <a:ln>
            <a:noFill/>
          </a:ln>
        </p:spPr>
      </p:pic>
      <p:cxnSp>
        <p:nvCxnSpPr>
          <p:cNvPr id="127" name="Google Shape;127;p15"/>
          <p:cNvCxnSpPr/>
          <p:nvPr/>
        </p:nvCxnSpPr>
        <p:spPr>
          <a:xfrm flipH="1" rot="10800000">
            <a:off x="167525" y="2082375"/>
            <a:ext cx="8784300" cy="38400"/>
          </a:xfrm>
          <a:prstGeom prst="straightConnector1">
            <a:avLst/>
          </a:prstGeom>
          <a:noFill/>
          <a:ln cap="flat" cmpd="sng" w="9525">
            <a:solidFill>
              <a:schemeClr val="dk2"/>
            </a:solidFill>
            <a:prstDash val="dot"/>
            <a:round/>
            <a:headEnd len="med" w="med" type="none"/>
            <a:tailEnd len="med" w="med" type="none"/>
          </a:ln>
        </p:spPr>
      </p:cxnSp>
      <p:cxnSp>
        <p:nvCxnSpPr>
          <p:cNvPr id="128" name="Google Shape;128;p15"/>
          <p:cNvCxnSpPr/>
          <p:nvPr/>
        </p:nvCxnSpPr>
        <p:spPr>
          <a:xfrm flipH="1" rot="10800000">
            <a:off x="179850" y="2919025"/>
            <a:ext cx="8784300" cy="38400"/>
          </a:xfrm>
          <a:prstGeom prst="straightConnector1">
            <a:avLst/>
          </a:prstGeom>
          <a:noFill/>
          <a:ln cap="flat" cmpd="sng" w="9525">
            <a:solidFill>
              <a:schemeClr val="dk2"/>
            </a:solidFill>
            <a:prstDash val="dot"/>
            <a:round/>
            <a:headEnd len="med" w="med" type="none"/>
            <a:tailEnd len="med" w="med" type="none"/>
          </a:ln>
        </p:spPr>
      </p:cxnSp>
      <p:cxnSp>
        <p:nvCxnSpPr>
          <p:cNvPr id="129" name="Google Shape;129;p15"/>
          <p:cNvCxnSpPr/>
          <p:nvPr/>
        </p:nvCxnSpPr>
        <p:spPr>
          <a:xfrm flipH="1" rot="10800000">
            <a:off x="231300" y="3909038"/>
            <a:ext cx="8784300" cy="384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ppt_w</p:attrName>
                                        </p:attrNameLst>
                                      </p:cBhvr>
                                      <p:tavLst>
                                        <p:tav fmla="" tm="0">
                                          <p:val>
                                            <p:strVal val="0"/>
                                          </p:val>
                                        </p:tav>
                                        <p:tav fmla="" tm="100000">
                                          <p:val>
                                            <p:strVal val="#ppt_w"/>
                                          </p:val>
                                        </p:tav>
                                      </p:tavLst>
                                    </p:anim>
                                    <p:anim calcmode="lin" valueType="num">
                                      <p:cBhvr additive="base">
                                        <p:cTn dur="1000"/>
                                        <p:tgtEl>
                                          <p:spTgt spid="12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ppt_w</p:attrName>
                                        </p:attrNameLst>
                                      </p:cBhvr>
                                      <p:tavLst>
                                        <p:tav fmla="" tm="0">
                                          <p:val>
                                            <p:strVal val="0"/>
                                          </p:val>
                                        </p:tav>
                                        <p:tav fmla="" tm="100000">
                                          <p:val>
                                            <p:strVal val="#ppt_w"/>
                                          </p:val>
                                        </p:tav>
                                      </p:tavLst>
                                    </p:anim>
                                    <p:anim calcmode="lin" valueType="num">
                                      <p:cBhvr additive="base">
                                        <p:cTn dur="1000"/>
                                        <p:tgtEl>
                                          <p:spTgt spid="12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ppt_w</p:attrName>
                                        </p:attrNameLst>
                                      </p:cBhvr>
                                      <p:tavLst>
                                        <p:tav fmla="" tm="0">
                                          <p:val>
                                            <p:strVal val="0"/>
                                          </p:val>
                                        </p:tav>
                                        <p:tav fmla="" tm="100000">
                                          <p:val>
                                            <p:strVal val="#ppt_w"/>
                                          </p:val>
                                        </p:tav>
                                      </p:tavLst>
                                    </p:anim>
                                    <p:anim calcmode="lin" valueType="num">
                                      <p:cBhvr additive="base">
                                        <p:cTn dur="1000"/>
                                        <p:tgtEl>
                                          <p:spTgt spid="12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ppt_w</p:attrName>
                                        </p:attrNameLst>
                                      </p:cBhvr>
                                      <p:tavLst>
                                        <p:tav fmla="" tm="0">
                                          <p:val>
                                            <p:strVal val="0"/>
                                          </p:val>
                                        </p:tav>
                                        <p:tav fmla="" tm="100000">
                                          <p:val>
                                            <p:strVal val="#ppt_w"/>
                                          </p:val>
                                        </p:tav>
                                      </p:tavLst>
                                    </p:anim>
                                    <p:anim calcmode="lin" valueType="num">
                                      <p:cBhvr additive="base">
                                        <p:cTn dur="1000"/>
                                        <p:tgtEl>
                                          <p:spTgt spid="12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6"/>
          <p:cNvSpPr txBox="1"/>
          <p:nvPr>
            <p:ph type="title"/>
          </p:nvPr>
        </p:nvSpPr>
        <p:spPr>
          <a:xfrm>
            <a:off x="137575" y="360350"/>
            <a:ext cx="8921700" cy="92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urier New"/>
                <a:ea typeface="Courier New"/>
                <a:cs typeface="Courier New"/>
                <a:sym typeface="Courier New"/>
              </a:rPr>
              <a:t>What is optimization &amp; what did it reveal about temperatures over the past 60 years?</a:t>
            </a:r>
            <a:endParaRPr>
              <a:latin typeface="Courier New"/>
              <a:ea typeface="Courier New"/>
              <a:cs typeface="Courier New"/>
              <a:sym typeface="Courier New"/>
            </a:endParaRPr>
          </a:p>
        </p:txBody>
      </p:sp>
      <p:sp>
        <p:nvSpPr>
          <p:cNvPr id="135" name="Google Shape;135;p16"/>
          <p:cNvSpPr txBox="1"/>
          <p:nvPr>
            <p:ph idx="1" type="body"/>
          </p:nvPr>
        </p:nvSpPr>
        <p:spPr>
          <a:xfrm>
            <a:off x="311700" y="1285850"/>
            <a:ext cx="8520600" cy="288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chemeClr val="dk1"/>
                </a:solidFill>
              </a:rPr>
              <a:t>Optimization lowers the risk of error and improves the accuracy of a model, often used to determine which al</a:t>
            </a:r>
            <a:r>
              <a:rPr b="1" lang="en" sz="1200">
                <a:solidFill>
                  <a:schemeClr val="dk1"/>
                </a:solidFill>
              </a:rPr>
              <a:t>gorithms</a:t>
            </a:r>
            <a:r>
              <a:rPr b="1" lang="en" sz="1200">
                <a:solidFill>
                  <a:schemeClr val="dk1"/>
                </a:solidFill>
              </a:rPr>
              <a:t> to use.  It helps understand valleys and peaks of the local/global landscape of the data.</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2"/>
                </a:solidFill>
                <a:latin typeface="Courier New"/>
                <a:ea typeface="Courier New"/>
                <a:cs typeface="Courier New"/>
                <a:sym typeface="Courier New"/>
              </a:rPr>
              <a:t>Gradient Descent</a:t>
            </a:r>
            <a:r>
              <a:rPr lang="en" sz="1200">
                <a:solidFill>
                  <a:schemeClr val="dk1"/>
                </a:solidFill>
                <a:latin typeface="Courier New"/>
                <a:ea typeface="Courier New"/>
                <a:cs typeface="Courier New"/>
                <a:sym typeface="Courier New"/>
              </a:rPr>
              <a:t> </a:t>
            </a:r>
            <a:r>
              <a:rPr lang="en" sz="1200">
                <a:solidFill>
                  <a:schemeClr val="dk1"/>
                </a:solidFill>
              </a:rPr>
              <a:t>(</a:t>
            </a:r>
            <a:r>
              <a:rPr lang="en" sz="1200">
                <a:solidFill>
                  <a:schemeClr val="dk1"/>
                </a:solidFill>
              </a:rPr>
              <a:t>used in both linear and nonlinear data)</a:t>
            </a:r>
            <a:r>
              <a:rPr lang="en" sz="1200">
                <a:solidFill>
                  <a:schemeClr val="dk1"/>
                </a:solidFill>
              </a:rPr>
              <a:t> was used in this study to determine the local minimums and maximums of the data points.  </a:t>
            </a:r>
            <a:endParaRPr sz="1200">
              <a:solidFill>
                <a:schemeClr val="dk1"/>
              </a:solidFill>
            </a:endParaRPr>
          </a:p>
          <a:p>
            <a:pPr indent="-304800" lvl="1" marL="1371600" rtl="0" algn="l">
              <a:spcBef>
                <a:spcPts val="0"/>
              </a:spcBef>
              <a:spcAft>
                <a:spcPts val="0"/>
              </a:spcAft>
              <a:buClr>
                <a:schemeClr val="dk1"/>
              </a:buClr>
              <a:buSzPts val="1200"/>
              <a:buChar char="○"/>
            </a:pPr>
            <a:r>
              <a:rPr lang="en" sz="1200">
                <a:solidFill>
                  <a:schemeClr val="dk1"/>
                </a:solidFill>
              </a:rPr>
              <a:t>Three iterations performed, adjusting step lengths (alpha) in order to get a result as near to 0 as possible</a:t>
            </a:r>
            <a:endParaRPr sz="1200">
              <a:solidFill>
                <a:schemeClr val="dk1"/>
              </a:solidFill>
            </a:endParaRPr>
          </a:p>
          <a:p>
            <a:pPr indent="-304800" lvl="1" marL="1371600" rtl="0" algn="l">
              <a:spcBef>
                <a:spcPts val="0"/>
              </a:spcBef>
              <a:spcAft>
                <a:spcPts val="0"/>
              </a:spcAft>
              <a:buClr>
                <a:schemeClr val="dk1"/>
              </a:buClr>
              <a:buSzPts val="1200"/>
              <a:buChar char="○"/>
            </a:pPr>
            <a:r>
              <a:rPr lang="en" sz="1200">
                <a:solidFill>
                  <a:schemeClr val="dk1"/>
                </a:solidFill>
              </a:rPr>
              <a:t>Follow on next slide</a:t>
            </a:r>
            <a:endParaRPr sz="1200">
              <a:solidFill>
                <a:schemeClr val="dk1"/>
              </a:solidFill>
            </a:endParaRPr>
          </a:p>
          <a:p>
            <a:pPr indent="0" lvl="0" marL="0" rtl="0" algn="l">
              <a:spcBef>
                <a:spcPts val="0"/>
              </a:spcBef>
              <a:spcAft>
                <a:spcPts val="0"/>
              </a:spcAft>
              <a:buNone/>
            </a:pPr>
            <a:r>
              <a:t/>
            </a:r>
            <a:endParaRPr b="1" sz="800">
              <a:solidFill>
                <a:schemeClr val="dk1"/>
              </a:solidFill>
            </a:endParaRPr>
          </a:p>
          <a:p>
            <a:pPr indent="0" lvl="0" marL="0" rtl="0" algn="l">
              <a:spcBef>
                <a:spcPts val="0"/>
              </a:spcBef>
              <a:spcAft>
                <a:spcPts val="1200"/>
              </a:spcAft>
              <a:buNone/>
            </a:pPr>
            <a:r>
              <a:t/>
            </a:r>
            <a:endParaRPr/>
          </a:p>
        </p:txBody>
      </p:sp>
      <p:pic>
        <p:nvPicPr>
          <p:cNvPr id="136" name="Google Shape;136;p16"/>
          <p:cNvPicPr preferRelativeResize="0"/>
          <p:nvPr/>
        </p:nvPicPr>
        <p:blipFill>
          <a:blip r:embed="rId3">
            <a:alphaModFix/>
          </a:blip>
          <a:stretch>
            <a:fillRect/>
          </a:stretch>
        </p:blipFill>
        <p:spPr>
          <a:xfrm>
            <a:off x="440700" y="3147525"/>
            <a:ext cx="7819049" cy="1804000"/>
          </a:xfrm>
          <a:prstGeom prst="rect">
            <a:avLst/>
          </a:prstGeom>
          <a:noFill/>
          <a:ln>
            <a:noFill/>
          </a:ln>
        </p:spPr>
      </p:pic>
      <p:sp>
        <p:nvSpPr>
          <p:cNvPr id="137" name="Google Shape;137;p16"/>
          <p:cNvSpPr/>
          <p:nvPr/>
        </p:nvSpPr>
        <p:spPr>
          <a:xfrm>
            <a:off x="2877000" y="3591200"/>
            <a:ext cx="150900" cy="684000"/>
          </a:xfrm>
          <a:prstGeom prst="down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16"/>
          <p:cNvSpPr/>
          <p:nvPr/>
        </p:nvSpPr>
        <p:spPr>
          <a:xfrm>
            <a:off x="4659000" y="2710975"/>
            <a:ext cx="150900" cy="613200"/>
          </a:xfrm>
          <a:prstGeom prst="downArrow">
            <a:avLst>
              <a:gd fmla="val 50000" name="adj1"/>
              <a:gd fmla="val 5000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6"/>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7"/>
          <p:cNvPicPr preferRelativeResize="0"/>
          <p:nvPr/>
        </p:nvPicPr>
        <p:blipFill>
          <a:blip r:embed="rId3">
            <a:alphaModFix/>
          </a:blip>
          <a:stretch>
            <a:fillRect/>
          </a:stretch>
        </p:blipFill>
        <p:spPr>
          <a:xfrm>
            <a:off x="161925" y="2100875"/>
            <a:ext cx="3690824" cy="2704324"/>
          </a:xfrm>
          <a:prstGeom prst="rect">
            <a:avLst/>
          </a:prstGeom>
          <a:noFill/>
          <a:ln>
            <a:noFill/>
          </a:ln>
        </p:spPr>
      </p:pic>
      <p:pic>
        <p:nvPicPr>
          <p:cNvPr id="144" name="Google Shape;144;p17"/>
          <p:cNvPicPr preferRelativeResize="0"/>
          <p:nvPr/>
        </p:nvPicPr>
        <p:blipFill>
          <a:blip r:embed="rId4">
            <a:alphaModFix/>
          </a:blip>
          <a:stretch>
            <a:fillRect/>
          </a:stretch>
        </p:blipFill>
        <p:spPr>
          <a:xfrm>
            <a:off x="5006825" y="1156825"/>
            <a:ext cx="3901525" cy="3753526"/>
          </a:xfrm>
          <a:prstGeom prst="rect">
            <a:avLst/>
          </a:prstGeom>
          <a:noFill/>
          <a:ln>
            <a:noFill/>
          </a:ln>
        </p:spPr>
      </p:pic>
      <p:sp>
        <p:nvSpPr>
          <p:cNvPr id="145" name="Google Shape;145;p17"/>
          <p:cNvSpPr/>
          <p:nvPr/>
        </p:nvSpPr>
        <p:spPr>
          <a:xfrm>
            <a:off x="161925" y="73150"/>
            <a:ext cx="8794023" cy="882500"/>
          </a:xfrm>
          <a:prstGeom prst="rect">
            <a:avLst/>
          </a:prstGeom>
        </p:spPr>
        <p:txBody>
          <a:bodyPr>
            <a:prstTxWarp prst="textPlain"/>
          </a:bodyPr>
          <a:lstStyle/>
          <a:p>
            <a:pPr lvl="0" algn="ctr"/>
            <a:r>
              <a:rPr b="1" i="0">
                <a:ln cap="flat" cmpd="sng" w="9525">
                  <a:solidFill>
                    <a:srgbClr val="9900FF"/>
                  </a:solidFill>
                  <a:prstDash val="solid"/>
                  <a:round/>
                  <a:headEnd len="sm" w="sm" type="none"/>
                  <a:tailEnd len="sm" w="sm" type="none"/>
                </a:ln>
                <a:solidFill>
                  <a:srgbClr val="E69138"/>
                </a:solidFill>
                <a:latin typeface="Courier New"/>
              </a:rPr>
              <a:t>Is Climate Increasing?</a:t>
            </a:r>
          </a:p>
        </p:txBody>
      </p:sp>
      <p:sp>
        <p:nvSpPr>
          <p:cNvPr id="146" name="Google Shape;146;p17"/>
          <p:cNvSpPr/>
          <p:nvPr/>
        </p:nvSpPr>
        <p:spPr>
          <a:xfrm>
            <a:off x="4214900" y="1106525"/>
            <a:ext cx="945300" cy="3651600"/>
          </a:xfrm>
          <a:prstGeom prst="homePlate">
            <a:avLst>
              <a:gd fmla="val 50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Courier New"/>
                <a:ea typeface="Courier New"/>
                <a:cs typeface="Courier New"/>
                <a:sym typeface="Courier New"/>
              </a:rPr>
              <a:t>Belgrade:</a:t>
            </a:r>
            <a:endParaRPr b="1" sz="700">
              <a:latin typeface="Courier New"/>
              <a:ea typeface="Courier New"/>
              <a:cs typeface="Courier New"/>
              <a:sym typeface="Courier New"/>
            </a:endParaRPr>
          </a:p>
          <a:p>
            <a:pPr indent="0" lvl="0" marL="0" rtl="0" algn="ctr">
              <a:spcBef>
                <a:spcPts val="0"/>
              </a:spcBef>
              <a:spcAft>
                <a:spcPts val="0"/>
              </a:spcAft>
              <a:buNone/>
            </a:pPr>
            <a:r>
              <a:t/>
            </a:r>
            <a:endParaRPr b="1" sz="700">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 sz="700">
                <a:solidFill>
                  <a:schemeClr val="dk1"/>
                </a:solidFill>
                <a:latin typeface="Barlow Condensed"/>
                <a:ea typeface="Barlow Condensed"/>
                <a:cs typeface="Barlow Condensed"/>
                <a:sym typeface="Barlow Condensed"/>
              </a:rPr>
              <a:t>3 iterations</a:t>
            </a:r>
            <a:endParaRPr b="1" sz="700">
              <a:latin typeface="Barlow Condensed"/>
              <a:ea typeface="Barlow Condensed"/>
              <a:cs typeface="Barlow Condensed"/>
              <a:sym typeface="Barlow Condensed"/>
            </a:endParaRPr>
          </a:p>
          <a:p>
            <a:pPr indent="0" lvl="0" marL="0" rtl="0" algn="ctr">
              <a:spcBef>
                <a:spcPts val="0"/>
              </a:spcBef>
              <a:spcAft>
                <a:spcPts val="0"/>
              </a:spcAft>
              <a:buNone/>
            </a:pPr>
            <a:r>
              <a:rPr lang="en" sz="700">
                <a:latin typeface="Barlow Condensed"/>
                <a:ea typeface="Barlow Condensed"/>
                <a:cs typeface="Barlow Condensed"/>
                <a:sym typeface="Barlow Condensed"/>
              </a:rPr>
              <a:t>s</a:t>
            </a:r>
            <a:r>
              <a:rPr lang="en" sz="700">
                <a:latin typeface="Barlow Condensed"/>
                <a:ea typeface="Barlow Condensed"/>
                <a:cs typeface="Barlow Condensed"/>
                <a:sym typeface="Barlow Condensed"/>
              </a:rPr>
              <a:t>howing</a:t>
            </a:r>
            <a:endParaRPr sz="700">
              <a:latin typeface="Barlow Condensed"/>
              <a:ea typeface="Barlow Condensed"/>
              <a:cs typeface="Barlow Condensed"/>
              <a:sym typeface="Barlow Condensed"/>
            </a:endParaRPr>
          </a:p>
          <a:p>
            <a:pPr indent="0" lvl="0" marL="0" rtl="0" algn="ctr">
              <a:spcBef>
                <a:spcPts val="0"/>
              </a:spcBef>
              <a:spcAft>
                <a:spcPts val="0"/>
              </a:spcAft>
              <a:buNone/>
            </a:pPr>
            <a:r>
              <a:rPr i="1" lang="en" sz="700">
                <a:latin typeface="Barlow Condensed"/>
                <a:ea typeface="Barlow Condensed"/>
                <a:cs typeface="Barlow Condensed"/>
                <a:sym typeface="Barlow Condensed"/>
              </a:rPr>
              <a:t>loss of function </a:t>
            </a:r>
            <a:r>
              <a:rPr lang="en" sz="700">
                <a:latin typeface="Barlow Condensed"/>
                <a:ea typeface="Barlow Condensed"/>
                <a:cs typeface="Barlow Condensed"/>
                <a:sym typeface="Barlow Condensed"/>
              </a:rPr>
              <a:t>and </a:t>
            </a:r>
            <a:r>
              <a:rPr i="1" lang="en" sz="700">
                <a:latin typeface="Barlow Condensed"/>
                <a:ea typeface="Barlow Condensed"/>
                <a:cs typeface="Barlow Condensed"/>
                <a:sym typeface="Barlow Condensed"/>
              </a:rPr>
              <a:t>loss profile</a:t>
            </a:r>
            <a:endParaRPr i="1" sz="700">
              <a:latin typeface="Barlow Condensed"/>
              <a:ea typeface="Barlow Condensed"/>
              <a:cs typeface="Barlow Condensed"/>
              <a:sym typeface="Barlow Condensed"/>
            </a:endParaRPr>
          </a:p>
          <a:p>
            <a:pPr indent="0" lvl="0" marL="0" rtl="0" algn="ctr">
              <a:spcBef>
                <a:spcPts val="0"/>
              </a:spcBef>
              <a:spcAft>
                <a:spcPts val="0"/>
              </a:spcAft>
              <a:buNone/>
            </a:pPr>
            <a:r>
              <a:t/>
            </a:r>
            <a:endParaRPr sz="700">
              <a:latin typeface="Barlow Condensed"/>
              <a:ea typeface="Barlow Condensed"/>
              <a:cs typeface="Barlow Condensed"/>
              <a:sym typeface="Barlow Condensed"/>
            </a:endParaRPr>
          </a:p>
          <a:p>
            <a:pPr indent="0" lvl="0" marL="0" rtl="0" algn="ctr">
              <a:spcBef>
                <a:spcPts val="0"/>
              </a:spcBef>
              <a:spcAft>
                <a:spcPts val="0"/>
              </a:spcAft>
              <a:buNone/>
            </a:pPr>
            <a:r>
              <a:t/>
            </a:r>
            <a:endParaRPr sz="900"/>
          </a:p>
        </p:txBody>
      </p:sp>
      <p:sp>
        <p:nvSpPr>
          <p:cNvPr id="147" name="Google Shape;147;p17"/>
          <p:cNvSpPr/>
          <p:nvPr/>
        </p:nvSpPr>
        <p:spPr>
          <a:xfrm>
            <a:off x="3893000" y="2997700"/>
            <a:ext cx="191100" cy="1659600"/>
          </a:xfrm>
          <a:prstGeom prst="downArrow">
            <a:avLst>
              <a:gd fmla="val 50000" name="adj1"/>
              <a:gd fmla="val 48232"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17"/>
          <p:cNvSpPr/>
          <p:nvPr/>
        </p:nvSpPr>
        <p:spPr>
          <a:xfrm>
            <a:off x="3762200" y="4697675"/>
            <a:ext cx="452700" cy="402300"/>
          </a:xfrm>
          <a:prstGeom prst="sun">
            <a:avLst>
              <a:gd fmla="val 25000" name="adj"/>
            </a:avLst>
          </a:prstGeom>
          <a:solidFill>
            <a:srgbClr val="F7F5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17"/>
          <p:cNvSpPr txBox="1"/>
          <p:nvPr>
            <p:ph idx="1" type="body"/>
          </p:nvPr>
        </p:nvSpPr>
        <p:spPr>
          <a:xfrm>
            <a:off x="0" y="955650"/>
            <a:ext cx="4279500" cy="1145400"/>
          </a:xfrm>
          <a:prstGeom prst="rect">
            <a:avLst/>
          </a:prstGeom>
        </p:spPr>
        <p:txBody>
          <a:bodyPr anchorCtr="0" anchor="t" bIns="91425" lIns="91425" spcFirstLastPara="1" rIns="91425" wrap="square" tIns="91425">
            <a:normAutofit fontScale="77500"/>
          </a:bodyPr>
          <a:lstStyle/>
          <a:p>
            <a:pPr indent="-277812" lvl="0" marL="457200" rtl="0" algn="l">
              <a:spcBef>
                <a:spcPts val="0"/>
              </a:spcBef>
              <a:spcAft>
                <a:spcPts val="0"/>
              </a:spcAft>
              <a:buClr>
                <a:srgbClr val="45818E"/>
              </a:buClr>
              <a:buSzPct val="100000"/>
              <a:buChar char="●"/>
            </a:pPr>
            <a:r>
              <a:rPr lang="en" sz="1000">
                <a:solidFill>
                  <a:srgbClr val="45818E"/>
                </a:solidFill>
                <a:highlight>
                  <a:schemeClr val="lt1"/>
                </a:highlight>
              </a:rPr>
              <a:t>Belgrade has  freezing minimum temps getting colder over past 20 years.  It has warmed up by about 5 degrees over past 60 years, when looking at the mean per year.  The max mean raised 1 degree higher than 60 years ago).</a:t>
            </a:r>
            <a:endParaRPr sz="1000">
              <a:solidFill>
                <a:srgbClr val="45818E"/>
              </a:solidFill>
              <a:highlight>
                <a:schemeClr val="lt1"/>
              </a:highlight>
            </a:endParaRPr>
          </a:p>
          <a:p>
            <a:pPr indent="0" lvl="0" marL="457200" rtl="0" algn="l">
              <a:spcBef>
                <a:spcPts val="400"/>
              </a:spcBef>
              <a:spcAft>
                <a:spcPts val="0"/>
              </a:spcAft>
              <a:buNone/>
            </a:pPr>
            <a:r>
              <a:t/>
            </a:r>
            <a:endParaRPr sz="1000">
              <a:solidFill>
                <a:srgbClr val="45818E"/>
              </a:solidFill>
              <a:highlight>
                <a:schemeClr val="lt1"/>
              </a:highlight>
            </a:endParaRPr>
          </a:p>
          <a:p>
            <a:pPr indent="-277812" lvl="0" marL="457200" rtl="0" algn="l">
              <a:spcBef>
                <a:spcPts val="400"/>
              </a:spcBef>
              <a:spcAft>
                <a:spcPts val="0"/>
              </a:spcAft>
              <a:buClr>
                <a:srgbClr val="45818E"/>
              </a:buClr>
              <a:buSzPct val="100000"/>
              <a:buChar char="●"/>
            </a:pPr>
            <a:r>
              <a:rPr lang="en" sz="1000">
                <a:solidFill>
                  <a:srgbClr val="45818E"/>
                </a:solidFill>
                <a:highlight>
                  <a:schemeClr val="lt1"/>
                </a:highlight>
              </a:rPr>
              <a:t>In general, all means, mins, and max temperatures have increased, with the exception of Valencia (where data is likely skewed due to permanency of 10.7 report).</a:t>
            </a:r>
            <a:endParaRPr>
              <a:solidFill>
                <a:srgbClr val="45818E"/>
              </a:solidFill>
              <a:highlight>
                <a:schemeClr val="lt1"/>
              </a:highlight>
            </a:endParaRPr>
          </a:p>
        </p:txBody>
      </p:sp>
      <p:sp>
        <p:nvSpPr>
          <p:cNvPr id="150" name="Google Shape;150;p17"/>
          <p:cNvSpPr/>
          <p:nvPr/>
        </p:nvSpPr>
        <p:spPr>
          <a:xfrm>
            <a:off x="2709325" y="2942175"/>
            <a:ext cx="1143300" cy="1815900"/>
          </a:xfrm>
          <a:prstGeom prst="flowChartAlternateProcess">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ppt_w</p:attrName>
                                        </p:attrNameLst>
                                      </p:cBhvr>
                                      <p:tavLst>
                                        <p:tav fmla="" tm="0">
                                          <p:val>
                                            <p:strVal val="0"/>
                                          </p:val>
                                        </p:tav>
                                        <p:tav fmla="" tm="100000">
                                          <p:val>
                                            <p:strVal val="#ppt_w"/>
                                          </p:val>
                                        </p:tav>
                                      </p:tavLst>
                                    </p:anim>
                                    <p:anim calcmode="lin" valueType="num">
                                      <p:cBhvr additive="base">
                                        <p:cTn dur="1000"/>
                                        <p:tgtEl>
                                          <p:spTgt spid="1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ppt_w</p:attrName>
                                        </p:attrNameLst>
                                      </p:cBhvr>
                                      <p:tavLst>
                                        <p:tav fmla="" tm="0">
                                          <p:val>
                                            <p:strVal val="0"/>
                                          </p:val>
                                        </p:tav>
                                        <p:tav fmla="" tm="100000">
                                          <p:val>
                                            <p:strVal val="#ppt_w"/>
                                          </p:val>
                                        </p:tav>
                                      </p:tavLst>
                                    </p:anim>
                                    <p:anim calcmode="lin" valueType="num">
                                      <p:cBhvr additive="base">
                                        <p:cTn dur="1000"/>
                                        <p:tgtEl>
                                          <p:spTgt spid="14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type="title"/>
          </p:nvPr>
        </p:nvSpPr>
        <p:spPr>
          <a:xfrm>
            <a:off x="1132425" y="90725"/>
            <a:ext cx="6805200" cy="506400"/>
          </a:xfrm>
          <a:prstGeom prst="rect">
            <a:avLst/>
          </a:prstGeom>
          <a:solidFill>
            <a:srgbClr val="FFF2CC"/>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940">
                <a:latin typeface="Courier New"/>
                <a:ea typeface="Courier New"/>
                <a:cs typeface="Courier New"/>
                <a:sym typeface="Courier New"/>
              </a:rPr>
              <a:t>Supervised Machine Learning</a:t>
            </a:r>
            <a:endParaRPr sz="2940">
              <a:latin typeface="Courier New"/>
              <a:ea typeface="Courier New"/>
              <a:cs typeface="Courier New"/>
              <a:sym typeface="Courier New"/>
            </a:endParaRPr>
          </a:p>
        </p:txBody>
      </p:sp>
      <p:sp>
        <p:nvSpPr>
          <p:cNvPr id="156" name="Google Shape;156;p18"/>
          <p:cNvSpPr txBox="1"/>
          <p:nvPr>
            <p:ph idx="1" type="body"/>
          </p:nvPr>
        </p:nvSpPr>
        <p:spPr>
          <a:xfrm>
            <a:off x="40075" y="1373600"/>
            <a:ext cx="2955000" cy="1115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1400">
                <a:latin typeface="Courier New"/>
                <a:ea typeface="Courier New"/>
                <a:cs typeface="Courier New"/>
                <a:sym typeface="Courier New"/>
              </a:rPr>
              <a:t>K-Nearest Neighbor (</a:t>
            </a:r>
            <a:r>
              <a:rPr b="1" lang="en" sz="1400">
                <a:latin typeface="Courier New"/>
                <a:ea typeface="Courier New"/>
                <a:cs typeface="Courier New"/>
                <a:sym typeface="Courier New"/>
              </a:rPr>
              <a:t>KNN)</a:t>
            </a:r>
            <a:r>
              <a:rPr lang="en" sz="1400">
                <a:latin typeface="Courier New"/>
                <a:ea typeface="Courier New"/>
                <a:cs typeface="Courier New"/>
                <a:sym typeface="Courier New"/>
              </a:rPr>
              <a:t>:</a:t>
            </a:r>
            <a:r>
              <a:rPr lang="en" sz="1500">
                <a:latin typeface="Courier New"/>
                <a:ea typeface="Courier New"/>
                <a:cs typeface="Courier New"/>
                <a:sym typeface="Courier New"/>
              </a:rPr>
              <a:t> </a:t>
            </a:r>
            <a:r>
              <a:rPr lang="en" sz="800">
                <a:latin typeface="Barlow Condensed"/>
                <a:ea typeface="Barlow Condensed"/>
                <a:cs typeface="Barlow Condensed"/>
                <a:sym typeface="Barlow Condensed"/>
              </a:rPr>
              <a:t>classifies data on its proximity to its neighbors</a:t>
            </a:r>
            <a:endParaRPr sz="800">
              <a:latin typeface="Barlow Condensed"/>
              <a:ea typeface="Barlow Condensed"/>
              <a:cs typeface="Barlow Condensed"/>
              <a:sym typeface="Barlow Condensed"/>
            </a:endParaRPr>
          </a:p>
          <a:p>
            <a:pPr indent="0" lvl="0" marL="0" rtl="0" algn="ctr">
              <a:lnSpc>
                <a:spcPct val="100000"/>
              </a:lnSpc>
              <a:spcBef>
                <a:spcPts val="0"/>
              </a:spcBef>
              <a:spcAft>
                <a:spcPts val="0"/>
              </a:spcAft>
              <a:buNone/>
            </a:pPr>
            <a:r>
              <a:t/>
            </a:r>
            <a:endParaRPr sz="800"/>
          </a:p>
          <a:p>
            <a:pPr indent="0" lvl="0" marL="0" rtl="0" algn="ctr">
              <a:spcBef>
                <a:spcPts val="0"/>
              </a:spcBef>
              <a:spcAft>
                <a:spcPts val="0"/>
              </a:spcAft>
              <a:buNone/>
            </a:pPr>
            <a:r>
              <a:rPr lang="en" sz="1200">
                <a:solidFill>
                  <a:schemeClr val="dk1"/>
                </a:solidFill>
              </a:rPr>
              <a:t>Test Accuracy Scores = 88.46%</a:t>
            </a:r>
            <a:endParaRPr/>
          </a:p>
        </p:txBody>
      </p:sp>
      <p:sp>
        <p:nvSpPr>
          <p:cNvPr id="157" name="Google Shape;157;p18"/>
          <p:cNvSpPr txBox="1"/>
          <p:nvPr>
            <p:ph idx="1" type="body"/>
          </p:nvPr>
        </p:nvSpPr>
        <p:spPr>
          <a:xfrm>
            <a:off x="2855300" y="1318250"/>
            <a:ext cx="3622500" cy="1225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latin typeface="Courier New"/>
                <a:ea typeface="Courier New"/>
                <a:cs typeface="Courier New"/>
                <a:sym typeface="Courier New"/>
              </a:rPr>
              <a:t>Artificial Neural Network(ANN)</a:t>
            </a:r>
            <a:r>
              <a:rPr b="1" lang="en">
                <a:latin typeface="Courier New"/>
                <a:ea typeface="Courier New"/>
                <a:cs typeface="Courier New"/>
                <a:sym typeface="Courier New"/>
              </a:rPr>
              <a:t>:</a:t>
            </a:r>
            <a:r>
              <a:rPr lang="en"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rtl="0" algn="ctr">
              <a:lnSpc>
                <a:spcPct val="100000"/>
              </a:lnSpc>
              <a:spcBef>
                <a:spcPts val="0"/>
              </a:spcBef>
              <a:spcAft>
                <a:spcPts val="0"/>
              </a:spcAft>
              <a:buNone/>
            </a:pPr>
            <a:r>
              <a:rPr lang="en" sz="800">
                <a:latin typeface="Barlow Condensed"/>
                <a:ea typeface="Barlow Condensed"/>
                <a:cs typeface="Barlow Condensed"/>
                <a:sym typeface="Barlow Condensed"/>
              </a:rPr>
              <a:t>Replicates the human brain, consisting of input and </a:t>
            </a:r>
            <a:r>
              <a:rPr lang="en" sz="800">
                <a:latin typeface="Barlow Condensed"/>
                <a:ea typeface="Barlow Condensed"/>
                <a:cs typeface="Barlow Condensed"/>
                <a:sym typeface="Barlow Condensed"/>
              </a:rPr>
              <a:t>output</a:t>
            </a:r>
            <a:r>
              <a:rPr lang="en" sz="800">
                <a:latin typeface="Barlow Condensed"/>
                <a:ea typeface="Barlow Condensed"/>
                <a:cs typeface="Barlow Condensed"/>
                <a:sym typeface="Barlow Condensed"/>
              </a:rPr>
              <a:t> layers, along with hidden layers by adjusting weights to obtain outcomes</a:t>
            </a:r>
            <a:endParaRPr sz="800">
              <a:latin typeface="Barlow Condensed"/>
              <a:ea typeface="Barlow Condensed"/>
              <a:cs typeface="Barlow Condensed"/>
              <a:sym typeface="Barlow Condensed"/>
            </a:endParaRPr>
          </a:p>
          <a:p>
            <a:pPr indent="0" lvl="0" marL="0" rtl="0" algn="ctr">
              <a:lnSpc>
                <a:spcPct val="100000"/>
              </a:lnSpc>
              <a:spcBef>
                <a:spcPts val="0"/>
              </a:spcBef>
              <a:spcAft>
                <a:spcPts val="0"/>
              </a:spcAft>
              <a:buClr>
                <a:schemeClr val="dk1"/>
              </a:buClr>
              <a:buSzPts val="1100"/>
              <a:buFont typeface="Arial"/>
              <a:buNone/>
            </a:pPr>
            <a:r>
              <a:t/>
            </a:r>
            <a:endParaRPr sz="800">
              <a:latin typeface="Barlow Condensed"/>
              <a:ea typeface="Barlow Condensed"/>
              <a:cs typeface="Barlow Condensed"/>
              <a:sym typeface="Barlow Condensed"/>
            </a:endParaRPr>
          </a:p>
          <a:p>
            <a:pPr indent="0" lvl="0" marL="0" rtl="0" algn="ctr">
              <a:lnSpc>
                <a:spcPct val="100000"/>
              </a:lnSpc>
              <a:spcBef>
                <a:spcPts val="0"/>
              </a:spcBef>
              <a:spcAft>
                <a:spcPts val="0"/>
              </a:spcAft>
              <a:buClr>
                <a:schemeClr val="dk1"/>
              </a:buClr>
              <a:buSzPts val="1100"/>
              <a:buFont typeface="Arial"/>
              <a:buNone/>
            </a:pPr>
            <a:r>
              <a:rPr lang="en" sz="1200">
                <a:solidFill>
                  <a:schemeClr val="dk1"/>
                </a:solidFill>
              </a:rPr>
              <a:t>Train accuracy score = 52%</a:t>
            </a:r>
            <a:endParaRPr sz="1200">
              <a:solidFill>
                <a:schemeClr val="dk1"/>
              </a:solidFill>
            </a:endParaRPr>
          </a:p>
          <a:p>
            <a:pPr indent="0" lvl="0" marL="0" rtl="0" algn="ctr">
              <a:lnSpc>
                <a:spcPct val="100000"/>
              </a:lnSpc>
              <a:spcBef>
                <a:spcPts val="0"/>
              </a:spcBef>
              <a:spcAft>
                <a:spcPts val="0"/>
              </a:spcAft>
              <a:buNone/>
            </a:pPr>
            <a:r>
              <a:rPr lang="en" sz="1200">
                <a:solidFill>
                  <a:schemeClr val="dk1"/>
                </a:solidFill>
              </a:rPr>
              <a:t>Test Accuracy Score = 49%</a:t>
            </a:r>
            <a:endParaRPr/>
          </a:p>
          <a:p>
            <a:pPr indent="0" lvl="0" marL="0" rtl="0" algn="ctr">
              <a:spcBef>
                <a:spcPts val="0"/>
              </a:spcBef>
              <a:spcAft>
                <a:spcPts val="0"/>
              </a:spcAft>
              <a:buNone/>
            </a:pPr>
            <a:r>
              <a:t/>
            </a:r>
            <a:endParaRPr/>
          </a:p>
        </p:txBody>
      </p:sp>
      <p:sp>
        <p:nvSpPr>
          <p:cNvPr id="158" name="Google Shape;158;p18"/>
          <p:cNvSpPr txBox="1"/>
          <p:nvPr>
            <p:ph idx="1" type="body"/>
          </p:nvPr>
        </p:nvSpPr>
        <p:spPr>
          <a:xfrm>
            <a:off x="6341575" y="1348850"/>
            <a:ext cx="2642700" cy="1164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latin typeface="Courier New"/>
                <a:ea typeface="Courier New"/>
                <a:cs typeface="Courier New"/>
                <a:sym typeface="Courier New"/>
              </a:rPr>
              <a:t>Decision Tree</a:t>
            </a:r>
            <a:endParaRPr b="1" sz="1400">
              <a:latin typeface="Courier New"/>
              <a:ea typeface="Courier New"/>
              <a:cs typeface="Courier New"/>
              <a:sym typeface="Courier New"/>
            </a:endParaRPr>
          </a:p>
          <a:p>
            <a:pPr indent="0" lvl="0" marL="0" rtl="0" algn="ctr">
              <a:lnSpc>
                <a:spcPct val="100000"/>
              </a:lnSpc>
              <a:spcBef>
                <a:spcPts val="0"/>
              </a:spcBef>
              <a:spcAft>
                <a:spcPts val="0"/>
              </a:spcAft>
              <a:buNone/>
            </a:pPr>
            <a:r>
              <a:rPr lang="en" sz="800">
                <a:solidFill>
                  <a:srgbClr val="223C50"/>
                </a:solidFill>
                <a:highlight>
                  <a:srgbClr val="FFFFFF"/>
                </a:highlight>
                <a:latin typeface="Barlow Condensed"/>
                <a:ea typeface="Barlow Condensed"/>
                <a:cs typeface="Barlow Condensed"/>
                <a:sym typeface="Barlow Condensed"/>
              </a:rPr>
              <a:t>Decision trees model these kinds of questions for many objects at once. They have roots, branches, and leaves. The </a:t>
            </a:r>
            <a:r>
              <a:rPr i="1" lang="en" sz="800">
                <a:solidFill>
                  <a:srgbClr val="223C50"/>
                </a:solidFill>
                <a:highlight>
                  <a:srgbClr val="FFFFFF"/>
                </a:highlight>
                <a:latin typeface="Barlow Condensed"/>
                <a:ea typeface="Barlow Condensed"/>
                <a:cs typeface="Barlow Condensed"/>
                <a:sym typeface="Barlow Condensed"/>
              </a:rPr>
              <a:t>root</a:t>
            </a:r>
            <a:r>
              <a:rPr lang="en" sz="800">
                <a:solidFill>
                  <a:srgbClr val="223C50"/>
                </a:solidFill>
                <a:highlight>
                  <a:srgbClr val="FFFFFF"/>
                </a:highlight>
                <a:latin typeface="Barlow Condensed"/>
                <a:ea typeface="Barlow Condensed"/>
                <a:cs typeface="Barlow Condensed"/>
                <a:sym typeface="Barlow Condensed"/>
              </a:rPr>
              <a:t> is the first question asked, with yes/no answer. Leading to another question/ </a:t>
            </a:r>
            <a:r>
              <a:rPr i="1" lang="en" sz="800">
                <a:solidFill>
                  <a:srgbClr val="223C50"/>
                </a:solidFill>
                <a:highlight>
                  <a:srgbClr val="FFFFFF"/>
                </a:highlight>
                <a:latin typeface="Barlow Condensed"/>
                <a:ea typeface="Barlow Condensed"/>
                <a:cs typeface="Barlow Condensed"/>
                <a:sym typeface="Barlow Condensed"/>
              </a:rPr>
              <a:t>branch</a:t>
            </a:r>
            <a:r>
              <a:rPr lang="en" sz="800">
                <a:solidFill>
                  <a:srgbClr val="223C50"/>
                </a:solidFill>
                <a:highlight>
                  <a:srgbClr val="FFFFFF"/>
                </a:highlight>
                <a:latin typeface="Barlow Condensed"/>
                <a:ea typeface="Barlow Condensed"/>
                <a:cs typeface="Barlow Condensed"/>
                <a:sym typeface="Barlow Condensed"/>
              </a:rPr>
              <a:t>.  The answer is the  </a:t>
            </a:r>
            <a:r>
              <a:rPr i="1" lang="en" sz="800">
                <a:solidFill>
                  <a:srgbClr val="223C50"/>
                </a:solidFill>
                <a:highlight>
                  <a:srgbClr val="FFFFFF"/>
                </a:highlight>
                <a:latin typeface="Barlow Condensed"/>
                <a:ea typeface="Barlow Condensed"/>
                <a:cs typeface="Barlow Condensed"/>
                <a:sym typeface="Barlow Condensed"/>
              </a:rPr>
              <a:t>leaf</a:t>
            </a:r>
            <a:r>
              <a:rPr lang="en" sz="800">
                <a:solidFill>
                  <a:srgbClr val="223C50"/>
                </a:solidFill>
                <a:highlight>
                  <a:srgbClr val="FFFFFF"/>
                </a:highlight>
                <a:latin typeface="Barlow Condensed"/>
                <a:ea typeface="Barlow Condensed"/>
                <a:cs typeface="Barlow Condensed"/>
                <a:sym typeface="Barlow Condensed"/>
              </a:rPr>
              <a:t>/stopping point.</a:t>
            </a:r>
            <a:endParaRPr sz="800">
              <a:solidFill>
                <a:srgbClr val="223C50"/>
              </a:solidFill>
              <a:highlight>
                <a:srgbClr val="FFFFFF"/>
              </a:highlight>
              <a:latin typeface="Barlow Condensed"/>
              <a:ea typeface="Barlow Condensed"/>
              <a:cs typeface="Barlow Condensed"/>
              <a:sym typeface="Barlow Condensed"/>
            </a:endParaRPr>
          </a:p>
          <a:p>
            <a:pPr indent="0" lvl="0" marL="0" rtl="0" algn="ctr">
              <a:lnSpc>
                <a:spcPct val="100000"/>
              </a:lnSpc>
              <a:spcBef>
                <a:spcPts val="0"/>
              </a:spcBef>
              <a:spcAft>
                <a:spcPts val="0"/>
              </a:spcAft>
              <a:buNone/>
            </a:pPr>
            <a:r>
              <a:t/>
            </a:r>
            <a:endParaRPr sz="600">
              <a:solidFill>
                <a:srgbClr val="223C50"/>
              </a:solidFill>
              <a:highlight>
                <a:srgbClr val="FFFFFF"/>
              </a:highlight>
            </a:endParaRPr>
          </a:p>
          <a:p>
            <a:pPr indent="0" lvl="0" marL="0" rtl="0" algn="ctr">
              <a:lnSpc>
                <a:spcPct val="100000"/>
              </a:lnSpc>
              <a:spcBef>
                <a:spcPts val="0"/>
              </a:spcBef>
              <a:spcAft>
                <a:spcPts val="0"/>
              </a:spcAft>
              <a:buNone/>
            </a:pPr>
            <a:r>
              <a:rPr lang="en" sz="1200">
                <a:solidFill>
                  <a:schemeClr val="dk1"/>
                </a:solidFill>
              </a:rPr>
              <a:t>Train accuracy score = 46%, </a:t>
            </a:r>
            <a:endParaRPr sz="1200">
              <a:solidFill>
                <a:schemeClr val="dk1"/>
              </a:solidFill>
            </a:endParaRPr>
          </a:p>
          <a:p>
            <a:pPr indent="0" lvl="0" marL="0" rtl="0" algn="ctr">
              <a:lnSpc>
                <a:spcPct val="100000"/>
              </a:lnSpc>
              <a:spcBef>
                <a:spcPts val="0"/>
              </a:spcBef>
              <a:spcAft>
                <a:spcPts val="0"/>
              </a:spcAft>
              <a:buNone/>
            </a:pPr>
            <a:r>
              <a:rPr lang="en" sz="1200">
                <a:solidFill>
                  <a:schemeClr val="dk1"/>
                </a:solidFill>
              </a:rPr>
              <a:t>Test Accuracy Score = 47%</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p:txBody>
      </p:sp>
      <p:pic>
        <p:nvPicPr>
          <p:cNvPr id="159" name="Google Shape;159;p18"/>
          <p:cNvPicPr preferRelativeResize="0"/>
          <p:nvPr/>
        </p:nvPicPr>
        <p:blipFill>
          <a:blip r:embed="rId3">
            <a:alphaModFix/>
          </a:blip>
          <a:stretch>
            <a:fillRect/>
          </a:stretch>
        </p:blipFill>
        <p:spPr>
          <a:xfrm>
            <a:off x="6477800" y="2698750"/>
            <a:ext cx="2506624" cy="1996801"/>
          </a:xfrm>
          <a:prstGeom prst="rect">
            <a:avLst/>
          </a:prstGeom>
          <a:noFill/>
          <a:ln>
            <a:noFill/>
          </a:ln>
        </p:spPr>
      </p:pic>
      <p:pic>
        <p:nvPicPr>
          <p:cNvPr id="160" name="Google Shape;160;p18"/>
          <p:cNvPicPr preferRelativeResize="0"/>
          <p:nvPr/>
        </p:nvPicPr>
        <p:blipFill>
          <a:blip r:embed="rId4">
            <a:alphaModFix/>
          </a:blip>
          <a:stretch>
            <a:fillRect/>
          </a:stretch>
        </p:blipFill>
        <p:spPr>
          <a:xfrm>
            <a:off x="3270025" y="2494550"/>
            <a:ext cx="2699089" cy="2201001"/>
          </a:xfrm>
          <a:prstGeom prst="rect">
            <a:avLst/>
          </a:prstGeom>
          <a:noFill/>
          <a:ln>
            <a:noFill/>
          </a:ln>
        </p:spPr>
      </p:pic>
      <p:pic>
        <p:nvPicPr>
          <p:cNvPr id="161" name="Google Shape;161;p18"/>
          <p:cNvPicPr preferRelativeResize="0"/>
          <p:nvPr/>
        </p:nvPicPr>
        <p:blipFill>
          <a:blip r:embed="rId5">
            <a:alphaModFix/>
          </a:blip>
          <a:stretch>
            <a:fillRect/>
          </a:stretch>
        </p:blipFill>
        <p:spPr>
          <a:xfrm>
            <a:off x="212700" y="2494550"/>
            <a:ext cx="2642650" cy="2200999"/>
          </a:xfrm>
          <a:prstGeom prst="rect">
            <a:avLst/>
          </a:prstGeom>
          <a:noFill/>
          <a:ln>
            <a:noFill/>
          </a:ln>
        </p:spPr>
      </p:pic>
      <p:pic>
        <p:nvPicPr>
          <p:cNvPr id="162" name="Google Shape;162;p18"/>
          <p:cNvPicPr preferRelativeResize="0"/>
          <p:nvPr/>
        </p:nvPicPr>
        <p:blipFill>
          <a:blip r:embed="rId6">
            <a:alphaModFix/>
          </a:blip>
          <a:stretch>
            <a:fillRect/>
          </a:stretch>
        </p:blipFill>
        <p:spPr>
          <a:xfrm>
            <a:off x="3837962" y="707750"/>
            <a:ext cx="1468075" cy="671700"/>
          </a:xfrm>
          <a:prstGeom prst="rect">
            <a:avLst/>
          </a:prstGeom>
          <a:noFill/>
          <a:ln>
            <a:noFill/>
          </a:ln>
        </p:spPr>
      </p:pic>
      <p:pic>
        <p:nvPicPr>
          <p:cNvPr id="163" name="Google Shape;163;p18"/>
          <p:cNvPicPr preferRelativeResize="0"/>
          <p:nvPr/>
        </p:nvPicPr>
        <p:blipFill>
          <a:blip r:embed="rId7">
            <a:alphaModFix/>
          </a:blip>
          <a:stretch>
            <a:fillRect/>
          </a:stretch>
        </p:blipFill>
        <p:spPr>
          <a:xfrm>
            <a:off x="734325" y="645950"/>
            <a:ext cx="1349075" cy="786900"/>
          </a:xfrm>
          <a:prstGeom prst="rect">
            <a:avLst/>
          </a:prstGeom>
          <a:noFill/>
          <a:ln>
            <a:noFill/>
          </a:ln>
        </p:spPr>
      </p:pic>
      <p:pic>
        <p:nvPicPr>
          <p:cNvPr id="164" name="Google Shape;164;p18"/>
          <p:cNvPicPr preferRelativeResize="0"/>
          <p:nvPr/>
        </p:nvPicPr>
        <p:blipFill>
          <a:blip r:embed="rId8">
            <a:alphaModFix/>
          </a:blip>
          <a:stretch>
            <a:fillRect/>
          </a:stretch>
        </p:blipFill>
        <p:spPr>
          <a:xfrm>
            <a:off x="6532825" y="597125"/>
            <a:ext cx="1980600" cy="786899"/>
          </a:xfrm>
          <a:prstGeom prst="rect">
            <a:avLst/>
          </a:prstGeom>
          <a:noFill/>
          <a:ln>
            <a:noFill/>
          </a:ln>
        </p:spPr>
      </p:pic>
      <p:sp>
        <p:nvSpPr>
          <p:cNvPr id="165" name="Google Shape;165;p18"/>
          <p:cNvSpPr/>
          <p:nvPr/>
        </p:nvSpPr>
        <p:spPr>
          <a:xfrm>
            <a:off x="2155575" y="999125"/>
            <a:ext cx="530400" cy="384900"/>
          </a:xfrm>
          <a:prstGeom prst="star5">
            <a:avLst>
              <a:gd fmla="val 19098" name="adj"/>
              <a:gd fmla="val 105146" name="hf"/>
              <a:gd fmla="val 110557" name="vf"/>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18"/>
          <p:cNvSpPr/>
          <p:nvPr/>
        </p:nvSpPr>
        <p:spPr>
          <a:xfrm>
            <a:off x="137075" y="1426575"/>
            <a:ext cx="2793900" cy="3344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67" name="Google Shape;167;p18"/>
          <p:cNvSpPr/>
          <p:nvPr/>
        </p:nvSpPr>
        <p:spPr>
          <a:xfrm>
            <a:off x="6341575" y="1426575"/>
            <a:ext cx="2699100" cy="3344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2989425" y="1426575"/>
            <a:ext cx="3293700" cy="3344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idx="1" type="body"/>
          </p:nvPr>
        </p:nvSpPr>
        <p:spPr>
          <a:xfrm>
            <a:off x="4154550" y="925450"/>
            <a:ext cx="4677900" cy="3993600"/>
          </a:xfrm>
          <a:prstGeom prst="rect">
            <a:avLst/>
          </a:prstGeom>
          <a:solidFill>
            <a:schemeClr val="lt2"/>
          </a:solidFill>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1914">
                <a:solidFill>
                  <a:schemeClr val="dk1"/>
                </a:solidFill>
                <a:latin typeface="Courier New"/>
                <a:ea typeface="Courier New"/>
                <a:cs typeface="Courier New"/>
                <a:sym typeface="Courier New"/>
              </a:rPr>
              <a:t>Conclusion: </a:t>
            </a:r>
            <a:endParaRPr b="1" sz="1914">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t/>
            </a:r>
            <a:endParaRPr b="1" sz="714">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Supervised Machine Learning models can make accurate weather predictions</a:t>
            </a:r>
            <a:endParaRPr b="1"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This study has already shown slight increase over time, and has potential to generalize to the rest of the world</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KNN (K-Nearest Neighbor) model was the best choice</a:t>
            </a:r>
            <a:r>
              <a:rPr lang="en" sz="1200">
                <a:solidFill>
                  <a:schemeClr val="dk1"/>
                </a:solidFill>
              </a:rPr>
              <a:t> for this </a:t>
            </a:r>
            <a:r>
              <a:rPr lang="en" sz="1200">
                <a:solidFill>
                  <a:schemeClr val="dk1"/>
                </a:solidFill>
              </a:rPr>
              <a:t>study</a:t>
            </a:r>
            <a:r>
              <a:rPr lang="en" sz="1200">
                <a:solidFill>
                  <a:schemeClr val="dk1"/>
                </a:solidFill>
              </a:rPr>
              <a:t> so far (88% accuracy, much higher when compared with the other two).</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ANN (Artifical Neural Network) has potential</a:t>
            </a:r>
            <a:r>
              <a:rPr lang="en" sz="1200">
                <a:solidFill>
                  <a:schemeClr val="dk1"/>
                </a:solidFill>
              </a:rPr>
              <a:t> to produce a more complete depiction of the data, presuming adjustments are made when </a:t>
            </a:r>
            <a:r>
              <a:rPr lang="en" sz="1200">
                <a:solidFill>
                  <a:schemeClr val="dk1"/>
                </a:solidFill>
              </a:rPr>
              <a:t>eliciting</a:t>
            </a:r>
            <a:r>
              <a:rPr lang="en" sz="1200">
                <a:solidFill>
                  <a:schemeClr val="dk1"/>
                </a:solidFill>
              </a:rPr>
              <a:t> this model as long as there is a good understanding of the model and how to manipulate it for best outcomes.</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Decision Tree</a:t>
            </a:r>
            <a:r>
              <a:rPr lang="en" sz="1200">
                <a:solidFill>
                  <a:schemeClr val="dk1"/>
                </a:solidFill>
              </a:rPr>
              <a:t> was not useful as the data was too deep and  complex for a meaningful </a:t>
            </a:r>
            <a:r>
              <a:rPr lang="en" sz="1200">
                <a:solidFill>
                  <a:schemeClr val="dk1"/>
                </a:solidFill>
              </a:rPr>
              <a:t>insight</a:t>
            </a:r>
            <a:r>
              <a:rPr lang="en" sz="1200">
                <a:solidFill>
                  <a:schemeClr val="dk1"/>
                </a:solidFill>
              </a:rPr>
              <a:t> </a:t>
            </a:r>
            <a:endParaRPr/>
          </a:p>
        </p:txBody>
      </p:sp>
      <p:pic>
        <p:nvPicPr>
          <p:cNvPr id="174" name="Google Shape;174;p19"/>
          <p:cNvPicPr preferRelativeResize="0"/>
          <p:nvPr/>
        </p:nvPicPr>
        <p:blipFill>
          <a:blip r:embed="rId3">
            <a:alphaModFix/>
          </a:blip>
          <a:stretch>
            <a:fillRect/>
          </a:stretch>
        </p:blipFill>
        <p:spPr>
          <a:xfrm>
            <a:off x="373700" y="1498850"/>
            <a:ext cx="3529350" cy="308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idx="1" type="body"/>
          </p:nvPr>
        </p:nvSpPr>
        <p:spPr>
          <a:xfrm>
            <a:off x="186225" y="985825"/>
            <a:ext cx="5034600" cy="38931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Clr>
                <a:schemeClr val="dk1"/>
              </a:buClr>
              <a:buSzPct val="41847"/>
              <a:buFont typeface="Arial"/>
              <a:buNone/>
            </a:pPr>
            <a:r>
              <a:rPr lang="en" sz="2628">
                <a:solidFill>
                  <a:schemeClr val="dk1"/>
                </a:solidFill>
                <a:latin typeface="Courier New"/>
                <a:ea typeface="Courier New"/>
                <a:cs typeface="Courier New"/>
                <a:sym typeface="Courier New"/>
              </a:rPr>
              <a:t>Next Steps</a:t>
            </a:r>
            <a:r>
              <a:rPr lang="en" sz="2514">
                <a:latin typeface="Courier New"/>
                <a:ea typeface="Courier New"/>
                <a:cs typeface="Courier New"/>
                <a:sym typeface="Courier New"/>
              </a:rPr>
              <a:t>:</a:t>
            </a:r>
            <a:endParaRPr sz="2514">
              <a:latin typeface="Courier New"/>
              <a:ea typeface="Courier New"/>
              <a:cs typeface="Courier New"/>
              <a:sym typeface="Courier New"/>
            </a:endParaRPr>
          </a:p>
          <a:p>
            <a:pPr indent="-304958" lvl="0" marL="457200" rtl="0" algn="l">
              <a:spcBef>
                <a:spcPts val="1200"/>
              </a:spcBef>
              <a:spcAft>
                <a:spcPts val="0"/>
              </a:spcAft>
              <a:buSzPct val="100000"/>
              <a:buAutoNum type="arabicPeriod"/>
            </a:pPr>
            <a:r>
              <a:rPr lang="en"/>
              <a:t>Prune Decision Tree data to reach a better conclusion and avoid overfitting</a:t>
            </a:r>
            <a:endParaRPr/>
          </a:p>
          <a:p>
            <a:pPr indent="-304958" lvl="0" marL="457200" rtl="0" algn="l">
              <a:spcBef>
                <a:spcPts val="0"/>
              </a:spcBef>
              <a:spcAft>
                <a:spcPts val="0"/>
              </a:spcAft>
              <a:buSzPct val="100000"/>
              <a:buAutoNum type="arabicPeriod"/>
            </a:pPr>
            <a:r>
              <a:rPr lang="en"/>
              <a:t>Run more iterations on ANN model to find more options for training the model to find more optimal variables.</a:t>
            </a:r>
            <a:endParaRPr/>
          </a:p>
          <a:p>
            <a:pPr indent="-293211" lvl="1" marL="914400" rtl="0" algn="l">
              <a:spcBef>
                <a:spcPts val="0"/>
              </a:spcBef>
              <a:spcAft>
                <a:spcPts val="0"/>
              </a:spcAft>
              <a:buSzPct val="100000"/>
              <a:buChar char="○"/>
            </a:pPr>
            <a:r>
              <a:rPr lang="en"/>
              <a:t>Rule out of Sonnblick’s 100% accuracy was due to overfitting or data error</a:t>
            </a:r>
            <a:endParaRPr/>
          </a:p>
          <a:p>
            <a:pPr indent="-304958" lvl="0" marL="457200" rtl="0" algn="l">
              <a:spcBef>
                <a:spcPts val="0"/>
              </a:spcBef>
              <a:spcAft>
                <a:spcPts val="0"/>
              </a:spcAft>
              <a:buSzPct val="100000"/>
              <a:buAutoNum type="arabicPeriod"/>
            </a:pPr>
            <a:r>
              <a:rPr lang="en"/>
              <a:t>Make adjustments within the data</a:t>
            </a:r>
            <a:endParaRPr/>
          </a:p>
          <a:p>
            <a:pPr indent="-293211" lvl="1" marL="914400" rtl="0" algn="l">
              <a:spcBef>
                <a:spcPts val="0"/>
              </a:spcBef>
              <a:spcAft>
                <a:spcPts val="0"/>
              </a:spcAft>
              <a:buSzPct val="100000"/>
              <a:buChar char="○"/>
            </a:pPr>
            <a:r>
              <a:rPr lang="en"/>
              <a:t>cleaning/checking for errors: as in the case of Valencia showing no variability in min/max/mean temps for the year chosen in this analysis</a:t>
            </a:r>
            <a:endParaRPr/>
          </a:p>
          <a:p>
            <a:pPr indent="-293211" lvl="1" marL="914400" rtl="0" algn="l">
              <a:spcBef>
                <a:spcPts val="0"/>
              </a:spcBef>
              <a:spcAft>
                <a:spcPts val="0"/>
              </a:spcAft>
              <a:buSzPct val="100000"/>
              <a:buChar char="○"/>
            </a:pPr>
            <a:r>
              <a:rPr lang="en"/>
              <a:t>incorporating more complete data: include more descriptions of data when categorizing into ‘pleasant’ vs. ‘unpleasant’</a:t>
            </a:r>
            <a:endParaRPr/>
          </a:p>
          <a:p>
            <a:pPr indent="-298608" lvl="1" marL="914400" rtl="0" algn="l">
              <a:spcBef>
                <a:spcPts val="0"/>
              </a:spcBef>
              <a:spcAft>
                <a:spcPts val="0"/>
              </a:spcAft>
              <a:buSzPct val="100000"/>
              <a:buChar char="○"/>
            </a:pPr>
            <a:r>
              <a:rPr lang="en" sz="1191"/>
              <a:t>Separate locations into hot/cold regions to eliminate cultural bias, particularly in perception of what is pleasant vs. unpleasant</a:t>
            </a:r>
            <a:endParaRPr sz="991"/>
          </a:p>
          <a:p>
            <a:pPr indent="-304958" lvl="0" marL="457200" rtl="0" algn="l">
              <a:spcBef>
                <a:spcPts val="0"/>
              </a:spcBef>
              <a:spcAft>
                <a:spcPts val="0"/>
              </a:spcAft>
              <a:buSzPct val="100000"/>
              <a:buAutoNum type="arabicPeriod"/>
            </a:pPr>
            <a:r>
              <a:rPr lang="en"/>
              <a:t>Increase sample size and run the algorithms again to compare </a:t>
            </a:r>
            <a:endParaRPr/>
          </a:p>
          <a:p>
            <a:pPr indent="-293211" lvl="1" marL="914400" rtl="0" algn="l">
              <a:spcBef>
                <a:spcPts val="0"/>
              </a:spcBef>
              <a:spcAft>
                <a:spcPts val="0"/>
              </a:spcAft>
              <a:buSzPct val="100000"/>
              <a:buChar char="○"/>
            </a:pPr>
            <a:r>
              <a:rPr lang="en"/>
              <a:t>more appropriate for generalizing to other locations and ultimately, the world</a:t>
            </a:r>
            <a:endParaRPr/>
          </a:p>
          <a:p>
            <a:pPr indent="0" lvl="0" marL="0" rtl="0" algn="l">
              <a:spcBef>
                <a:spcPts val="1200"/>
              </a:spcBef>
              <a:spcAft>
                <a:spcPts val="1200"/>
              </a:spcAft>
              <a:buNone/>
            </a:pPr>
            <a:r>
              <a:t/>
            </a:r>
            <a:endParaRPr/>
          </a:p>
        </p:txBody>
      </p:sp>
      <p:pic>
        <p:nvPicPr>
          <p:cNvPr id="180" name="Google Shape;180;p20"/>
          <p:cNvPicPr preferRelativeResize="0"/>
          <p:nvPr/>
        </p:nvPicPr>
        <p:blipFill>
          <a:blip r:embed="rId3">
            <a:alphaModFix/>
          </a:blip>
          <a:stretch>
            <a:fillRect/>
          </a:stretch>
        </p:blipFill>
        <p:spPr>
          <a:xfrm>
            <a:off x="5401900" y="653850"/>
            <a:ext cx="3450376" cy="403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729450" y="1318650"/>
            <a:ext cx="7688700" cy="854100"/>
          </a:xfrm>
          <a:prstGeom prst="rect">
            <a:avLst/>
          </a:prstGeom>
          <a:solidFill>
            <a:srgbClr val="FFE599"/>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urier New"/>
                <a:ea typeface="Courier New"/>
                <a:cs typeface="Courier New"/>
                <a:sym typeface="Courier New"/>
              </a:rPr>
              <a:t>Thank you for your time and consideration.</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Questions?</a:t>
            </a:r>
            <a:endParaRPr>
              <a:latin typeface="Courier New"/>
              <a:ea typeface="Courier New"/>
              <a:cs typeface="Courier New"/>
              <a:sym typeface="Courier New"/>
            </a:endParaRPr>
          </a:p>
        </p:txBody>
      </p:sp>
      <p:sp>
        <p:nvSpPr>
          <p:cNvPr id="186" name="Google Shape;186;p21"/>
          <p:cNvSpPr txBox="1"/>
          <p:nvPr>
            <p:ph idx="1" type="body"/>
          </p:nvPr>
        </p:nvSpPr>
        <p:spPr>
          <a:xfrm>
            <a:off x="5524500" y="3168725"/>
            <a:ext cx="2893800" cy="1412700"/>
          </a:xfrm>
          <a:prstGeom prst="rect">
            <a:avLst/>
          </a:prstGeom>
          <a:solidFill>
            <a:schemeClr val="lt2"/>
          </a:solidFill>
        </p:spPr>
        <p:txBody>
          <a:bodyPr anchorCtr="0" anchor="t" bIns="91425" lIns="91425" spcFirstLastPara="1" rIns="91425" wrap="square" tIns="91425">
            <a:normAutofit fontScale="92500"/>
          </a:bodyPr>
          <a:lstStyle/>
          <a:p>
            <a:pPr indent="12700" lvl="0" marL="0" rtl="0" algn="l">
              <a:spcBef>
                <a:spcPts val="0"/>
              </a:spcBef>
              <a:spcAft>
                <a:spcPts val="0"/>
              </a:spcAft>
              <a:buClr>
                <a:schemeClr val="dk1"/>
              </a:buClr>
              <a:buSzPct val="91666"/>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ct val="60296"/>
              <a:buFont typeface="Arial"/>
              <a:buNone/>
            </a:pPr>
            <a:r>
              <a:rPr b="1" lang="en" sz="1824">
                <a:solidFill>
                  <a:schemeClr val="dk1"/>
                </a:solidFill>
                <a:latin typeface="Courier New"/>
                <a:ea typeface="Courier New"/>
                <a:cs typeface="Courier New"/>
                <a:sym typeface="Courier New"/>
              </a:rPr>
              <a:t>Nancy Kolaski</a:t>
            </a:r>
            <a:endParaRPr b="1" sz="1824">
              <a:solidFill>
                <a:schemeClr val="dk1"/>
              </a:solidFill>
              <a:latin typeface="Courier New"/>
              <a:ea typeface="Courier New"/>
              <a:cs typeface="Courier New"/>
              <a:sym typeface="Courier New"/>
            </a:endParaRPr>
          </a:p>
          <a:p>
            <a:pPr indent="12700" lvl="0" marL="0" rtl="0" algn="l">
              <a:spcBef>
                <a:spcPts val="0"/>
              </a:spcBef>
              <a:spcAft>
                <a:spcPts val="0"/>
              </a:spcAft>
              <a:buClr>
                <a:schemeClr val="dk1"/>
              </a:buClr>
              <a:buSzPct val="73333"/>
              <a:buFont typeface="Arial"/>
              <a:buNone/>
            </a:pPr>
            <a:r>
              <a:rPr lang="en" sz="1500">
                <a:solidFill>
                  <a:schemeClr val="dk2"/>
                </a:solidFill>
                <a:latin typeface="Courier New"/>
                <a:ea typeface="Courier New"/>
                <a:cs typeface="Courier New"/>
                <a:sym typeface="Courier New"/>
              </a:rPr>
              <a:t>Nancykolaski@gmail.com</a:t>
            </a:r>
            <a:endParaRPr sz="1500">
              <a:solidFill>
                <a:schemeClr val="dk2"/>
              </a:solidFill>
              <a:latin typeface="Courier New"/>
              <a:ea typeface="Courier New"/>
              <a:cs typeface="Courier New"/>
              <a:sym typeface="Courier New"/>
            </a:endParaRPr>
          </a:p>
          <a:p>
            <a:pPr indent="12700" lvl="0" marL="0" rtl="0" algn="l">
              <a:spcBef>
                <a:spcPts val="0"/>
              </a:spcBef>
              <a:spcAft>
                <a:spcPts val="0"/>
              </a:spcAft>
              <a:buClr>
                <a:schemeClr val="dk1"/>
              </a:buClr>
              <a:buSzPct val="73333"/>
              <a:buFont typeface="Arial"/>
              <a:buNone/>
            </a:pPr>
            <a:r>
              <a:rPr lang="en" sz="1500">
                <a:solidFill>
                  <a:schemeClr val="dk2"/>
                </a:solidFill>
                <a:latin typeface="Courier New"/>
                <a:ea typeface="Courier New"/>
                <a:cs typeface="Courier New"/>
                <a:sym typeface="Courier New"/>
              </a:rPr>
              <a:t>Github.com/Nancy-Kolaski</a:t>
            </a:r>
            <a:endParaRPr sz="1500">
              <a:solidFill>
                <a:schemeClr val="dk2"/>
              </a:solidFill>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87" name="Google Shape;187;p21" title="a laptop with a broken screen sits on a wooden surface (Provided by Tenor)"/>
          <p:cNvPicPr preferRelativeResize="0"/>
          <p:nvPr/>
        </p:nvPicPr>
        <p:blipFill>
          <a:blip r:embed="rId3">
            <a:alphaModFix/>
          </a:blip>
          <a:stretch>
            <a:fillRect/>
          </a:stretch>
        </p:blipFill>
        <p:spPr>
          <a:xfrm>
            <a:off x="729450" y="2497675"/>
            <a:ext cx="4429100" cy="2419350"/>
          </a:xfrm>
          <a:prstGeom prst="rect">
            <a:avLst/>
          </a:prstGeom>
          <a:noFill/>
          <a:ln>
            <a:noFill/>
          </a:ln>
        </p:spPr>
      </p:pic>
      <p:pic>
        <p:nvPicPr>
          <p:cNvPr id="188" name="Google Shape;188;p21" title="File:The end o el final.jpg - Wikimedia Commons"/>
          <p:cNvPicPr preferRelativeResize="0"/>
          <p:nvPr/>
        </p:nvPicPr>
        <p:blipFill>
          <a:blip r:embed="rId4">
            <a:alphaModFix/>
          </a:blip>
          <a:stretch>
            <a:fillRect/>
          </a:stretch>
        </p:blipFill>
        <p:spPr>
          <a:xfrm>
            <a:off x="3217350" y="222250"/>
            <a:ext cx="3058575" cy="103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